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302" r:id="rId2"/>
    <p:sldId id="315" r:id="rId3"/>
    <p:sldId id="310" r:id="rId4"/>
    <p:sldId id="306" r:id="rId5"/>
    <p:sldId id="309" r:id="rId6"/>
    <p:sldId id="308" r:id="rId7"/>
    <p:sldId id="305" r:id="rId8"/>
    <p:sldId id="307" r:id="rId9"/>
    <p:sldId id="316" r:id="rId10"/>
    <p:sldId id="317" r:id="rId11"/>
    <p:sldId id="318" r:id="rId12"/>
    <p:sldId id="319" r:id="rId13"/>
    <p:sldId id="31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3399"/>
    <a:srgbClr val="6E3637"/>
    <a:srgbClr val="993300"/>
    <a:srgbClr val="65296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579B43-D13C-4A14-A9DE-39FE00EDB71B}" v="2" dt="2019-05-22T10:46:56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2" autoAdjust="0"/>
    <p:restoredTop sz="89346" autoAdjust="0"/>
  </p:normalViewPr>
  <p:slideViewPr>
    <p:cSldViewPr snapToGrid="0">
      <p:cViewPr varScale="1">
        <p:scale>
          <a:sx n="66" d="100"/>
          <a:sy n="66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F6667-0DD8-49B8-83DC-21351B2A93C1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28BEE-C3F1-479E-AF4E-30206F339C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3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9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25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5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2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65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7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48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91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7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catiz.tverlib.ru/taxonomy/term/4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catiz.tverlib.ru/taxonomy/term/6409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atiz.tverlib.ru/taxonomy/term/613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atiz.tverlib.ru/taxonomy/term/6402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catiz.tverlib.ru/taxonomy/term/444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atiz.tverlib.ru/taxonomy/term/377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atiz.tverlib.ru/taxonomy/term/6182" TargetMode="Externa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atiz.tverlib.ru/taxonomy/term/398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94" y="101600"/>
            <a:ext cx="527538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3143" y="4673600"/>
            <a:ext cx="171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2023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773" y="1378857"/>
            <a:ext cx="2360455" cy="333733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639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1399" y="556109"/>
            <a:ext cx="2690812" cy="87899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800" dirty="0" smtClean="0">
                <a:solidFill>
                  <a:srgbClr val="993366"/>
                </a:solidFill>
              </a:rPr>
              <a:t/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2400" dirty="0" smtClean="0">
                <a:solidFill>
                  <a:srgbClr val="993366"/>
                </a:solidFill>
              </a:rPr>
              <a:t>Фомина</a:t>
            </a:r>
            <a:br>
              <a:rPr lang="ru-RU" sz="2400" dirty="0" smtClean="0">
                <a:solidFill>
                  <a:srgbClr val="993366"/>
                </a:solidFill>
              </a:rPr>
            </a:br>
            <a:r>
              <a:rPr lang="ru-RU" sz="2400" dirty="0" smtClean="0">
                <a:solidFill>
                  <a:srgbClr val="993366"/>
                </a:solidFill>
              </a:rPr>
              <a:t> </a:t>
            </a:r>
            <a:r>
              <a:rPr lang="ru-RU" sz="2400" dirty="0">
                <a:solidFill>
                  <a:srgbClr val="993366"/>
                </a:solidFill>
              </a:rPr>
              <a:t>Елена Евгеньевна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66100" y="1681429"/>
            <a:ext cx="3611431" cy="365013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dirty="0" smtClean="0"/>
              <a:t>Заведующая </a:t>
            </a:r>
            <a:r>
              <a:rPr lang="ru-RU" sz="1400" dirty="0"/>
              <a:t>кафедрой информатики и прикладной математики, кандидат технических наук, </a:t>
            </a:r>
            <a:r>
              <a:rPr lang="ru-RU" sz="1400" dirty="0" smtClean="0"/>
              <a:t>доцент </a:t>
            </a:r>
            <a:r>
              <a:rPr lang="ru-RU" sz="1400" i="1" dirty="0" smtClean="0"/>
              <a:t>Тверского государственного технического университета</a:t>
            </a:r>
          </a:p>
          <a:p>
            <a:pPr marL="0" indent="0" algn="ctr">
              <a:buNone/>
            </a:pP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866100" y="2946400"/>
            <a:ext cx="34991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  Автор </a:t>
            </a:r>
            <a:r>
              <a:rPr lang="ru-RU" sz="1600" dirty="0"/>
              <a:t>более 15 баз данных, используемых в исследованиях, связанных с вопросами идентификации личности и судебно-медицинской экспертизе:</a:t>
            </a:r>
          </a:p>
          <a:p>
            <a:pPr algn="ctr"/>
            <a:r>
              <a:rPr lang="ru-RU" sz="1600" dirty="0"/>
              <a:t>«Биометрическое описание признаков пальцевых узоров в семейных триплетах популяции нганасан»; </a:t>
            </a:r>
            <a:r>
              <a:rPr lang="ru-RU" sz="1600" dirty="0" smtClean="0"/>
              <a:t>«</a:t>
            </a:r>
            <a:r>
              <a:rPr lang="ru-RU" sz="1600" dirty="0" err="1"/>
              <a:t>Дерматоглифы</a:t>
            </a:r>
            <a:r>
              <a:rPr lang="ru-RU" sz="1600" dirty="0"/>
              <a:t> пальцев рук семейных триплетов Тверской популяции» и </a:t>
            </a:r>
            <a:r>
              <a:rPr lang="ru-RU" sz="1600" dirty="0" smtClean="0"/>
              <a:t>другое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B3AECA37-04AE-4DDA-8BD4-84613F53F1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2211" y="443034"/>
            <a:ext cx="1125320" cy="1125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419963"/>
            <a:ext cx="2946399" cy="536907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13122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0943" y="496824"/>
            <a:ext cx="2690812" cy="890765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800" dirty="0" smtClean="0">
                <a:solidFill>
                  <a:srgbClr val="993366"/>
                </a:solidFill>
              </a:rPr>
              <a:t/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2400" dirty="0">
                <a:solidFill>
                  <a:srgbClr val="993366"/>
                </a:solidFill>
              </a:rPr>
              <a:t>Хижняк Светлана Дмитриевна 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95730" y="502412"/>
            <a:ext cx="3611431" cy="352697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dirty="0" smtClean="0"/>
              <a:t>Доцент </a:t>
            </a:r>
            <a:r>
              <a:rPr lang="ru-RU" sz="1400" dirty="0"/>
              <a:t>кафедры физической химии </a:t>
            </a:r>
            <a:r>
              <a:rPr lang="ru-RU" sz="1400" i="1" dirty="0" smtClean="0"/>
              <a:t>Тверского государственного университета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852000" y="1387589"/>
            <a:ext cx="37066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  </a:t>
            </a:r>
            <a:r>
              <a:rPr lang="ru-RU" sz="1400" dirty="0"/>
              <a:t>Изобретения относятся к </a:t>
            </a:r>
          </a:p>
          <a:p>
            <a:pPr algn="ctr"/>
            <a:r>
              <a:rPr lang="ru-RU" sz="1400" dirty="0"/>
              <a:t>фармацевтической промышленности и </a:t>
            </a:r>
            <a:r>
              <a:rPr lang="ru-RU" sz="1400" dirty="0" smtClean="0"/>
              <a:t>медицине;</a:t>
            </a:r>
            <a:r>
              <a:rPr lang="ru-RU" sz="1400" dirty="0"/>
              <a:t> </a:t>
            </a:r>
            <a:r>
              <a:rPr lang="ru-RU" sz="1400" dirty="0" smtClean="0"/>
              <a:t>области </a:t>
            </a:r>
            <a:r>
              <a:rPr lang="ru-RU" sz="1400" dirty="0"/>
              <a:t>изучения окружающей </a:t>
            </a:r>
            <a:r>
              <a:rPr lang="ru-RU" sz="1400" dirty="0" smtClean="0"/>
              <a:t>среды; </a:t>
            </a:r>
            <a:r>
              <a:rPr lang="ru-RU" sz="1400" dirty="0" smtClean="0"/>
              <a:t>способам </a:t>
            </a:r>
            <a:r>
              <a:rPr lang="ru-RU" sz="1400" dirty="0"/>
              <a:t>приготовления стандартов сравнения для измерения электрокинетического (</a:t>
            </a:r>
            <a:r>
              <a:rPr lang="ru-RU" sz="1400" dirty="0" err="1"/>
              <a:t>дзета</a:t>
            </a:r>
            <a:r>
              <a:rPr lang="ru-RU" sz="1400" dirty="0"/>
              <a:t>) потенциала </a:t>
            </a:r>
            <a:r>
              <a:rPr lang="ru-RU" sz="1400" dirty="0" err="1"/>
              <a:t>наночастиц</a:t>
            </a:r>
            <a:r>
              <a:rPr lang="ru-RU" sz="1400" dirty="0"/>
              <a:t> коллоидных систем для повышения эффективности работы служб лабораторного контроля в химических, нефтехимических, клинических и фармацевтических лабораториях, а также службах водоочистки и водоподготовки;</a:t>
            </a:r>
          </a:p>
          <a:p>
            <a:pPr algn="ctr"/>
            <a:r>
              <a:rPr lang="ru-RU" sz="1400" dirty="0"/>
              <a:t>области </a:t>
            </a:r>
            <a:r>
              <a:rPr lang="ru-RU" sz="1400" dirty="0" smtClean="0"/>
              <a:t>ИК-спектроскопического </a:t>
            </a:r>
            <a:r>
              <a:rPr lang="ru-RU" sz="1400" dirty="0"/>
              <a:t>способа контроля качества </a:t>
            </a:r>
            <a:r>
              <a:rPr lang="ru-RU" sz="1400" dirty="0" err="1"/>
              <a:t>прекурсоров</a:t>
            </a:r>
            <a:r>
              <a:rPr lang="ru-RU" sz="1400" dirty="0"/>
              <a:t> для ориентационного вытягивания пленочных нитей из </a:t>
            </a:r>
            <a:r>
              <a:rPr lang="ru-RU" sz="1400" dirty="0" err="1"/>
              <a:t>сверхвысокомолекулярного</a:t>
            </a:r>
            <a:r>
              <a:rPr lang="ru-RU" sz="1400" dirty="0"/>
              <a:t> полиэтилена и </a:t>
            </a:r>
            <a:r>
              <a:rPr lang="ru-RU" sz="1400" dirty="0" smtClean="0"/>
              <a:t>другое</a:t>
            </a:r>
            <a:endParaRPr lang="ru-RU" sz="1400" dirty="0"/>
          </a:p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Каталог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Тверских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Изобретений </a:t>
            </a:r>
            <a:endParaRPr lang="ru-RU" sz="16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2" y="1581815"/>
            <a:ext cx="3193144" cy="451529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Управляющая кнопка: далее 4">
            <a:hlinkClick r:id="rId4" highlightClick="1"/>
          </p:cNvPr>
          <p:cNvSpPr/>
          <p:nvPr/>
        </p:nvSpPr>
        <p:spPr>
          <a:xfrm>
            <a:off x="8181295" y="5324641"/>
            <a:ext cx="251732" cy="2410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8" y="326037"/>
            <a:ext cx="1232338" cy="12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6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02065" y="763818"/>
            <a:ext cx="2690811" cy="890765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800" dirty="0" smtClean="0">
                <a:solidFill>
                  <a:srgbClr val="993366"/>
                </a:solidFill>
              </a:rPr>
              <a:t/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2400" dirty="0">
                <a:solidFill>
                  <a:srgbClr val="993366"/>
                </a:solidFill>
              </a:rPr>
              <a:t>Шилова 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r>
              <a:rPr lang="ru-RU" sz="2400" dirty="0" smtClean="0">
                <a:solidFill>
                  <a:srgbClr val="993366"/>
                </a:solidFill>
              </a:rPr>
              <a:t>Ольга </a:t>
            </a:r>
            <a:r>
              <a:rPr lang="ru-RU" sz="2400" dirty="0">
                <a:solidFill>
                  <a:srgbClr val="993366"/>
                </a:solidFill>
              </a:rPr>
              <a:t>Владимировна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73970" y="2035636"/>
            <a:ext cx="3611431" cy="339082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dirty="0" smtClean="0"/>
              <a:t>Кандидат </a:t>
            </a:r>
            <a:r>
              <a:rPr lang="ru-RU" sz="1400" dirty="0"/>
              <a:t>сельскохозяйственных наук, доцент кафедры агрохимии, земледелия и лесопользования </a:t>
            </a:r>
            <a:r>
              <a:rPr lang="ru-RU" sz="1400" dirty="0" smtClean="0"/>
              <a:t>Тверской государственной сельскохозяйственной академии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773970" y="3293407"/>
            <a:ext cx="37066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1600" dirty="0"/>
              <a:t>Изобретение относится к сельскому хозяйству и может быть использовано при культивировании корне- и клубнеплодных растений, в частности </a:t>
            </a:r>
            <a:r>
              <a:rPr lang="ru-RU" sz="1600" dirty="0" smtClean="0"/>
              <a:t>картофеля 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Каталог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Тверских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Изобретений  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928913"/>
            <a:ext cx="3400592" cy="45831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Управляющая кнопка: далее 5">
            <a:hlinkClick r:id="rId4" highlightClick="1"/>
          </p:cNvPr>
          <p:cNvSpPr/>
          <p:nvPr/>
        </p:nvSpPr>
        <p:spPr>
          <a:xfrm>
            <a:off x="8061138" y="5004740"/>
            <a:ext cx="247931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696F773E-3C5E-48AD-8629-D5E61CD3A6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0528" y="382765"/>
            <a:ext cx="1183675" cy="11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68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4057" y="2452914"/>
            <a:ext cx="341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Продолжение следует….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741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00" y="1559793"/>
            <a:ext cx="3697700" cy="3202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7429" y="1022764"/>
            <a:ext cx="34398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93366"/>
                </a:solidFill>
              </a:rPr>
              <a:t>Изобретательницы </a:t>
            </a:r>
            <a:r>
              <a:rPr lang="ru-RU" b="1" dirty="0" smtClean="0">
                <a:solidFill>
                  <a:srgbClr val="993366"/>
                </a:solidFill>
              </a:rPr>
              <a:t>– 2023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Давыдова Ольга Борисовна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/>
              <a:t>Завадько</a:t>
            </a:r>
            <a:r>
              <a:rPr lang="ru-RU" sz="1600" dirty="0"/>
              <a:t> Мария </a:t>
            </a:r>
            <a:r>
              <a:rPr lang="ru-RU" sz="1600" dirty="0" smtClean="0"/>
              <a:t>Юрьевна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Иванова </a:t>
            </a:r>
            <a:r>
              <a:rPr lang="ru-RU" sz="1600" dirty="0"/>
              <a:t>Александра </a:t>
            </a:r>
            <a:r>
              <a:rPr lang="ru-RU" sz="1600" dirty="0" smtClean="0"/>
              <a:t>Ивановна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/>
              <a:t>Мазур</a:t>
            </a:r>
            <a:r>
              <a:rPr lang="ru-RU" sz="1600" dirty="0"/>
              <a:t> Вера </a:t>
            </a:r>
            <a:r>
              <a:rPr lang="ru-RU" sz="1600" dirty="0" smtClean="0"/>
              <a:t>Вячеславовна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Павлова Юлия </a:t>
            </a:r>
            <a:r>
              <a:rPr lang="ru-RU" sz="1600" dirty="0" smtClean="0"/>
              <a:t>Михайловна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Румянцева Галина </a:t>
            </a:r>
            <a:r>
              <a:rPr lang="ru-RU" sz="1600" dirty="0" smtClean="0"/>
              <a:t>Николаевна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/>
              <a:t>Славская</a:t>
            </a:r>
            <a:r>
              <a:rPr lang="ru-RU" sz="1600" dirty="0"/>
              <a:t> Алина Александровна, Конькова Александра Николаевна, Боброва Алёна </a:t>
            </a:r>
            <a:r>
              <a:rPr lang="ru-RU" sz="1600" dirty="0" smtClean="0"/>
              <a:t>Андреевна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Фомина Елена </a:t>
            </a:r>
            <a:r>
              <a:rPr lang="ru-RU" sz="1600" dirty="0" smtClean="0"/>
              <a:t>Евгеньевна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Хижняк Светлана Дмитриевна 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Шилова Ольга Владимировна</a:t>
            </a:r>
            <a:endParaRPr lang="ru-RU" sz="1600" dirty="0" smtClean="0"/>
          </a:p>
          <a:p>
            <a:endParaRPr lang="ru-RU" b="1" dirty="0">
              <a:solidFill>
                <a:srgbClr val="9933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805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DC241-9344-412D-8153-EF0BAD9497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0883" y="577814"/>
            <a:ext cx="2248741" cy="1140051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Давыдова Ольга Борисовна</a:t>
            </a:r>
            <a:endParaRPr lang="en-US" sz="2400" b="1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A6171A-7B1C-4F78-9FF7-ACFFC9D6836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0082" y="1809618"/>
            <a:ext cx="3599542" cy="4136249"/>
          </a:xfrm>
        </p:spPr>
        <p:txBody>
          <a:bodyPr vert="horz" lIns="68580" tIns="34290" rIns="68580" bIns="3429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ru-RU" sz="1500" i="1" dirty="0" smtClean="0"/>
              <a:t>Кандидат медицинских наук, доцент </a:t>
            </a:r>
            <a:r>
              <a:rPr lang="ru-RU" sz="1500" i="1" dirty="0"/>
              <a:t>кафедры стоматологии </a:t>
            </a:r>
            <a:r>
              <a:rPr lang="ru-RU" sz="1500" i="1" dirty="0" smtClean="0"/>
              <a:t>Тверского медицинского университета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/>
              <a:t>Является автором изобретений </a:t>
            </a:r>
            <a:r>
              <a:rPr lang="ru-RU" sz="1600" dirty="0"/>
              <a:t>по </a:t>
            </a:r>
            <a:r>
              <a:rPr lang="ru-RU" sz="1600" dirty="0" smtClean="0"/>
              <a:t>медицине: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/>
              <a:t>анестезиологии </a:t>
            </a:r>
            <a:r>
              <a:rPr lang="ru-RU" sz="1600" dirty="0"/>
              <a:t>и </a:t>
            </a:r>
            <a:r>
              <a:rPr lang="ru-RU" sz="1600" dirty="0" smtClean="0"/>
              <a:t>реаниматологии, экспериментальной хирургии. Способы могут быть использованы </a:t>
            </a:r>
            <a:r>
              <a:rPr lang="ru-RU" sz="1600" dirty="0"/>
              <a:t>для </a:t>
            </a:r>
            <a:r>
              <a:rPr lang="ru-RU" sz="1600" dirty="0" smtClean="0"/>
              <a:t>оценки: </a:t>
            </a:r>
            <a:r>
              <a:rPr lang="ru-RU" sz="1600" dirty="0"/>
              <a:t>глубины </a:t>
            </a:r>
            <a:r>
              <a:rPr lang="ru-RU" sz="1600" dirty="0" err="1"/>
              <a:t>седации</a:t>
            </a:r>
            <a:r>
              <a:rPr lang="ru-RU" sz="1600" dirty="0"/>
              <a:t> в дентальной </a:t>
            </a:r>
            <a:r>
              <a:rPr lang="ru-RU" sz="1600" dirty="0" err="1" smtClean="0"/>
              <a:t>имплантологии</a:t>
            </a:r>
            <a:r>
              <a:rPr lang="ru-RU" sz="1600" dirty="0" smtClean="0"/>
              <a:t>;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/>
              <a:t>активности регенерации полнослойной кожной раны крысы в эксперименте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Каталог Тверских Изобретений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FFFFFF"/>
                </a:solidFill>
              </a:rPr>
              <a:t>Каталог Ка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53" y="669567"/>
            <a:ext cx="1176630" cy="1140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50806" y="1419699"/>
            <a:ext cx="5051308" cy="336753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Управляющая кнопка: далее 2">
            <a:hlinkClick r:id="rId4" highlightClick="1"/>
          </p:cNvPr>
          <p:cNvSpPr/>
          <p:nvPr/>
        </p:nvSpPr>
        <p:spPr>
          <a:xfrm>
            <a:off x="4049486" y="5254171"/>
            <a:ext cx="234024" cy="273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71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8744" y="475811"/>
            <a:ext cx="2651942" cy="87899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err="1">
                <a:solidFill>
                  <a:srgbClr val="993366"/>
                </a:solidFill>
              </a:rPr>
              <a:t>Завадько</a:t>
            </a:r>
            <a:r>
              <a:rPr lang="ru-RU" sz="2400" dirty="0">
                <a:solidFill>
                  <a:srgbClr val="993366"/>
                </a:solidFill>
              </a:rPr>
              <a:t> Мария Юрьевна</a:t>
            </a: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18744" y="1727200"/>
            <a:ext cx="3580453" cy="429351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i="1" dirty="0" smtClean="0"/>
              <a:t>Старший </a:t>
            </a:r>
            <a:r>
              <a:rPr lang="ru-RU" sz="1400" i="1" dirty="0"/>
              <a:t>преподаватель кафедры автомобильных дорог, оснований и фундаментов, ведущий инженер отдела организации научных исследований и проектов </a:t>
            </a:r>
            <a:r>
              <a:rPr lang="ru-RU" sz="1400" i="1" dirty="0" smtClean="0"/>
              <a:t>Тверского государственного технического университета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Изобретения относятся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области производства строительных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и могут быть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наливных полов жилых и производственных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помещений, стеновых гипсовых панелей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Каталог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Тверских Изобретений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0053" y="2729697"/>
            <a:ext cx="3611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</a:t>
            </a:r>
            <a:endParaRPr lang="ru-RU" sz="1600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B3AECA37-04AE-4DDA-8BD4-84613F53F1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4425" y="384164"/>
            <a:ext cx="1125320" cy="1125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505607"/>
            <a:ext cx="3280228" cy="55151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Управляющая кнопка: далее 4">
            <a:hlinkClick r:id="rId5" highlightClick="1"/>
          </p:cNvPr>
          <p:cNvSpPr/>
          <p:nvPr/>
        </p:nvSpPr>
        <p:spPr>
          <a:xfrm>
            <a:off x="8118060" y="5413829"/>
            <a:ext cx="281137" cy="3047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7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7939" y="674603"/>
            <a:ext cx="3109609" cy="87899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>
                <a:solidFill>
                  <a:srgbClr val="993366"/>
                </a:solidFill>
              </a:rPr>
              <a:t>Иванова Александра Ивановна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71390" y="1821253"/>
            <a:ext cx="3669982" cy="67520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i="1" dirty="0"/>
              <a:t>Доцент кафедры прикладной физики Тверского государственного </a:t>
            </a:r>
            <a:r>
              <a:rPr lang="ru-RU" sz="1400" i="1" dirty="0" smtClean="0"/>
              <a:t>университет</a:t>
            </a:r>
            <a:r>
              <a:rPr lang="ru-RU" sz="1400" i="1" dirty="0"/>
              <a:t>а</a:t>
            </a:r>
            <a:r>
              <a:rPr lang="ru-RU" sz="1400" i="1" dirty="0" smtClean="0"/>
              <a:t> </a:t>
            </a:r>
          </a:p>
          <a:p>
            <a:pPr marL="0" indent="0" algn="ctr">
              <a:buNone/>
            </a:pPr>
            <a:r>
              <a:rPr lang="ru-RU" sz="1200" dirty="0" smtClean="0"/>
              <a:t>   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71390" y="2749599"/>
            <a:ext cx="38006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Изобретения относятся к измерительной технике, </a:t>
            </a:r>
            <a:endParaRPr lang="ru-RU" sz="1600" dirty="0" smtClean="0"/>
          </a:p>
          <a:p>
            <a:pPr algn="ctr"/>
            <a:r>
              <a:rPr lang="ru-RU" sz="1600" dirty="0" smtClean="0"/>
              <a:t>к </a:t>
            </a:r>
            <a:r>
              <a:rPr lang="ru-RU" sz="1600" dirty="0"/>
              <a:t>области фармацевтики и медицины, а также к области научных и технических исследований микро- и </a:t>
            </a:r>
            <a:r>
              <a:rPr lang="ru-RU" sz="1600" dirty="0" err="1"/>
              <a:t>наноструктуры</a:t>
            </a:r>
            <a:r>
              <a:rPr lang="ru-RU" sz="1600" dirty="0"/>
              <a:t> диэлектрических органических и неорганических </a:t>
            </a:r>
            <a:r>
              <a:rPr lang="ru-RU" sz="1600" dirty="0" smtClean="0"/>
              <a:t>объектов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Каталог Тверских Изобретений 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89" y="499353"/>
            <a:ext cx="3239089" cy="536043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Управляющая кнопка: далее 2">
            <a:hlinkClick r:id="rId4" highlightClick="1"/>
          </p:cNvPr>
          <p:cNvSpPr/>
          <p:nvPr/>
        </p:nvSpPr>
        <p:spPr>
          <a:xfrm>
            <a:off x="4154665" y="5016208"/>
            <a:ext cx="268548" cy="2860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00" y="335772"/>
            <a:ext cx="1232338" cy="12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39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1690" y="692607"/>
            <a:ext cx="2583544" cy="1051335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err="1">
                <a:solidFill>
                  <a:srgbClr val="993366"/>
                </a:solidFill>
              </a:rPr>
              <a:t>Мазур</a:t>
            </a:r>
            <a:r>
              <a:rPr lang="ru-RU" sz="2400" dirty="0">
                <a:solidFill>
                  <a:srgbClr val="993366"/>
                </a:solidFill>
              </a:rPr>
              <a:t> 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r>
              <a:rPr lang="ru-RU" sz="2400" dirty="0" smtClean="0">
                <a:solidFill>
                  <a:srgbClr val="993366"/>
                </a:solidFill>
              </a:rPr>
              <a:t>Вера </a:t>
            </a:r>
            <a:r>
              <a:rPr lang="ru-RU" sz="2400" dirty="0">
                <a:solidFill>
                  <a:srgbClr val="993366"/>
                </a:solidFill>
              </a:rPr>
              <a:t>Вячеславовна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55661" y="1932030"/>
            <a:ext cx="3630550" cy="404785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i="1" dirty="0" smtClean="0"/>
              <a:t>Доктор медицинских наук, доцент</a:t>
            </a:r>
            <a:r>
              <a:rPr lang="ru-RU" sz="1400" i="1" dirty="0"/>
              <a:t>, профессор кафедры госпитальной терапии и профессиональных </a:t>
            </a:r>
            <a:r>
              <a:rPr lang="ru-RU" sz="1400" i="1" dirty="0" smtClean="0"/>
              <a:t>болезней Тверского </a:t>
            </a:r>
            <a:r>
              <a:rPr lang="ru-RU" sz="1400" i="1" dirty="0"/>
              <a:t>государственного </a:t>
            </a:r>
            <a:r>
              <a:rPr lang="ru-RU" sz="1400" i="1" dirty="0" smtClean="0"/>
              <a:t>медицинского университета</a:t>
            </a:r>
            <a:endParaRPr lang="ru-RU" sz="1200" i="1" dirty="0"/>
          </a:p>
          <a:p>
            <a:pPr marL="0" indent="0" algn="ctr">
              <a:buNone/>
            </a:pPr>
            <a:r>
              <a:rPr lang="ru-RU" sz="1400" dirty="0" smtClean="0"/>
              <a:t>   </a:t>
            </a:r>
            <a:r>
              <a:rPr lang="ru-RU" sz="1400" dirty="0"/>
              <a:t>Изобретения относятся к </a:t>
            </a:r>
            <a:r>
              <a:rPr lang="ru-RU" sz="1400" dirty="0" smtClean="0"/>
              <a:t>медицине</a:t>
            </a:r>
            <a:r>
              <a:rPr lang="ru-RU" sz="1400" dirty="0"/>
              <a:t>, а именно к кардиологии, клинической лабораторной диагностике. Способы позволяют с высокой точностью провести дифференциальную диагностику </a:t>
            </a:r>
            <a:r>
              <a:rPr lang="ru-RU" sz="1400" dirty="0" err="1"/>
              <a:t>дилатационной</a:t>
            </a:r>
            <a:r>
              <a:rPr lang="ru-RU" sz="1400" dirty="0"/>
              <a:t> </a:t>
            </a:r>
            <a:r>
              <a:rPr lang="ru-RU" sz="1400" dirty="0" err="1"/>
              <a:t>кардиомиопатии</a:t>
            </a:r>
            <a:r>
              <a:rPr lang="ru-RU" sz="1400" dirty="0"/>
              <a:t> и ишемической болезни сердца, уточнить стадию хронической сердечной </a:t>
            </a:r>
            <a:r>
              <a:rPr lang="ru-RU" sz="1400" dirty="0" smtClean="0"/>
              <a:t>недостаточности</a:t>
            </a:r>
          </a:p>
          <a:p>
            <a:pPr marL="0" indent="0" algn="ctr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Каталог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Тверских Изобретений </a:t>
            </a:r>
          </a:p>
          <a:p>
            <a:pPr marL="0" indent="0" algn="ctr">
              <a:buNone/>
            </a:pP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61690" y="4296229"/>
            <a:ext cx="3563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sz="1200" i="1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234" y="470326"/>
            <a:ext cx="1176630" cy="11400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1" y="1144290"/>
            <a:ext cx="3558471" cy="39314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Управляющая кнопка: далее 2">
            <a:hlinkClick r:id="rId5" highlightClick="1"/>
          </p:cNvPr>
          <p:cNvSpPr/>
          <p:nvPr/>
        </p:nvSpPr>
        <p:spPr>
          <a:xfrm>
            <a:off x="8164918" y="5384800"/>
            <a:ext cx="321293" cy="290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8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7567" y="864344"/>
            <a:ext cx="3109609" cy="87899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smtClean="0">
                <a:solidFill>
                  <a:srgbClr val="993366"/>
                </a:solidFill>
              </a:rPr>
              <a:t>Павлова</a:t>
            </a:r>
            <a:br>
              <a:rPr lang="ru-RU" sz="2400" dirty="0" smtClean="0">
                <a:solidFill>
                  <a:srgbClr val="993366"/>
                </a:solidFill>
              </a:rPr>
            </a:br>
            <a:r>
              <a:rPr lang="ru-RU" sz="2400" dirty="0" smtClean="0">
                <a:solidFill>
                  <a:srgbClr val="993366"/>
                </a:solidFill>
              </a:rPr>
              <a:t> </a:t>
            </a:r>
            <a:r>
              <a:rPr lang="ru-RU" sz="2400" dirty="0">
                <a:solidFill>
                  <a:srgbClr val="993366"/>
                </a:solidFill>
              </a:rPr>
              <a:t>Юлия Михайловна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19749" y="1959429"/>
            <a:ext cx="3694195" cy="4161687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600" i="1" dirty="0" smtClean="0"/>
              <a:t>Старший </a:t>
            </a:r>
            <a:r>
              <a:rPr lang="ru-RU" sz="1600" i="1" dirty="0"/>
              <a:t>преподаватель кафедры электроснабжения и </a:t>
            </a:r>
            <a:r>
              <a:rPr lang="ru-RU" sz="1600" i="1" dirty="0" smtClean="0"/>
              <a:t>электротехники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i="1" dirty="0" smtClean="0"/>
              <a:t>Тверского государственного </a:t>
            </a:r>
            <a:r>
              <a:rPr lang="ru-RU" sz="1600" i="1" dirty="0"/>
              <a:t>технического </a:t>
            </a:r>
            <a:r>
              <a:rPr lang="ru-RU" sz="1600" i="1" dirty="0" smtClean="0"/>
              <a:t>университета</a:t>
            </a:r>
            <a:endParaRPr lang="ru-RU" sz="1600" i="1" dirty="0"/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     </a:t>
            </a:r>
          </a:p>
          <a:p>
            <a:pPr marL="0" indent="0" algn="ctr">
              <a:buNone/>
            </a:pPr>
            <a:r>
              <a:rPr lang="ru-RU" sz="1600" dirty="0"/>
              <a:t>Изобретения относятся к области энергетики, </a:t>
            </a:r>
            <a:r>
              <a:rPr lang="ru-RU" sz="1600" dirty="0" smtClean="0"/>
              <a:t>чёрной </a:t>
            </a:r>
            <a:r>
              <a:rPr lang="ru-RU" sz="1600" dirty="0"/>
              <a:t>металлургии, а именно к устройствам дуговых сталеплавильных печей, к устройствам для нагрева слитков металла перед </a:t>
            </a:r>
            <a:r>
              <a:rPr lang="ru-RU" sz="1600" dirty="0" smtClean="0"/>
              <a:t>прокаткой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Каталог Тверских Изобретений </a:t>
            </a:r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B3AECA37-04AE-4DDA-8BD4-84613F53F1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749" y="618016"/>
            <a:ext cx="1125320" cy="1125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62" y="991171"/>
            <a:ext cx="3093032" cy="386958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Управляющая кнопка: далее 4">
            <a:hlinkClick r:id="rId5" highlightClick="1"/>
          </p:cNvPr>
          <p:cNvSpPr/>
          <p:nvPr/>
        </p:nvSpPr>
        <p:spPr>
          <a:xfrm>
            <a:off x="4071236" y="5297714"/>
            <a:ext cx="330211" cy="33121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78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1849" y="1012180"/>
            <a:ext cx="3109609" cy="87899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>
                <a:solidFill>
                  <a:srgbClr val="993366"/>
                </a:solidFill>
              </a:rPr>
              <a:t>Румянцева Галина Николаевна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17025" y="2090057"/>
            <a:ext cx="3611431" cy="381725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i="1" dirty="0"/>
              <a:t>Доктор медицинских наук, профессор, заведующая кафедрой детской </a:t>
            </a:r>
            <a:r>
              <a:rPr lang="ru-RU" sz="1400" i="1" dirty="0" smtClean="0"/>
              <a:t>хирургии Тверского государственного </a:t>
            </a:r>
            <a:r>
              <a:rPr lang="ru-RU" sz="1400" i="1" dirty="0"/>
              <a:t>медицинского </a:t>
            </a:r>
            <a:r>
              <a:rPr lang="ru-RU" sz="1400" i="1" dirty="0" smtClean="0"/>
              <a:t>университета</a:t>
            </a:r>
            <a:endParaRPr lang="en-US" sz="1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65" y="624264"/>
            <a:ext cx="1176630" cy="1140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29" y="3018972"/>
            <a:ext cx="36721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  </a:t>
            </a:r>
            <a:r>
              <a:rPr lang="ru-RU" sz="1400" dirty="0"/>
              <a:t>Изобретения относятся к медицине, а </a:t>
            </a:r>
            <a:r>
              <a:rPr lang="ru-RU" sz="1400" dirty="0" smtClean="0"/>
              <a:t>именно абдоминальной </a:t>
            </a:r>
            <a:r>
              <a:rPr lang="ru-RU" sz="1400" dirty="0"/>
              <a:t>хирургии, позволяя минимизировать </a:t>
            </a:r>
            <a:r>
              <a:rPr lang="ru-RU" sz="1400" dirty="0" err="1" smtClean="0"/>
              <a:t>травматичность</a:t>
            </a:r>
            <a:r>
              <a:rPr lang="ru-RU" sz="1400" dirty="0" smtClean="0"/>
              <a:t>; хирургии</a:t>
            </a:r>
            <a:r>
              <a:rPr lang="ru-RU" sz="1400" dirty="0"/>
              <a:t>, для предоперационной диагностики дисплазии соединительной </a:t>
            </a:r>
            <a:r>
              <a:rPr lang="ru-RU" sz="1400" dirty="0" smtClean="0"/>
              <a:t>ткани</a:t>
            </a:r>
            <a:r>
              <a:rPr lang="ru-RU" sz="1400" dirty="0"/>
              <a:t>;</a:t>
            </a:r>
          </a:p>
          <a:p>
            <a:pPr lvl="0" algn="ctr"/>
            <a:r>
              <a:rPr lang="ru-RU" sz="1400" dirty="0"/>
              <a:t>физиотерапии, для профилактики </a:t>
            </a:r>
            <a:r>
              <a:rPr lang="ru-RU" sz="1400" dirty="0" smtClean="0"/>
              <a:t>отдалённых </a:t>
            </a:r>
            <a:r>
              <a:rPr lang="ru-RU" sz="1400" dirty="0"/>
              <a:t>послеоперационных осложнений у больных с дисплазией соединительной </a:t>
            </a:r>
            <a:r>
              <a:rPr lang="ru-RU" sz="1400" dirty="0" smtClean="0"/>
              <a:t>ткани; детской урологии и хирургии и </a:t>
            </a:r>
            <a:r>
              <a:rPr lang="ru-RU" sz="1400" dirty="0"/>
              <a:t>проч.</a:t>
            </a:r>
          </a:p>
          <a:p>
            <a:r>
              <a:rPr lang="ru-RU" sz="1400" dirty="0"/>
              <a:t> </a:t>
            </a:r>
          </a:p>
          <a:p>
            <a:r>
              <a:rPr lang="ru-RU" sz="1600" dirty="0"/>
              <a:t> 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Каталог Тверских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Изобретений  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95" y="624264"/>
            <a:ext cx="3447099" cy="510415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Управляющая кнопка: далее 5">
            <a:hlinkClick r:id="rId5" highlightClick="1"/>
          </p:cNvPr>
          <p:cNvSpPr/>
          <p:nvPr/>
        </p:nvSpPr>
        <p:spPr>
          <a:xfrm>
            <a:off x="4074949" y="5529533"/>
            <a:ext cx="337394" cy="37778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07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4736" y="527801"/>
            <a:ext cx="3135086" cy="87899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800" dirty="0" smtClean="0">
                <a:solidFill>
                  <a:srgbClr val="993366"/>
                </a:solidFill>
              </a:rPr>
              <a:t/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1800" dirty="0">
                <a:solidFill>
                  <a:srgbClr val="993366"/>
                </a:solidFill>
              </a:rPr>
              <a:t/>
            </a:r>
            <a:br>
              <a:rPr lang="ru-RU" sz="1800" dirty="0">
                <a:solidFill>
                  <a:srgbClr val="993366"/>
                </a:solidFill>
              </a:rPr>
            </a:br>
            <a:r>
              <a:rPr lang="ru-RU" sz="1800" dirty="0" smtClean="0">
                <a:solidFill>
                  <a:srgbClr val="993366"/>
                </a:solidFill>
              </a:rPr>
              <a:t/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1800" dirty="0" smtClean="0">
                <a:solidFill>
                  <a:srgbClr val="993366"/>
                </a:solidFill>
              </a:rPr>
              <a:t/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1800" dirty="0">
                <a:solidFill>
                  <a:srgbClr val="993366"/>
                </a:solidFill>
              </a:rPr>
              <a:t/>
            </a:r>
            <a:br>
              <a:rPr lang="ru-RU" sz="1800" dirty="0">
                <a:solidFill>
                  <a:srgbClr val="993366"/>
                </a:solidFill>
              </a:rPr>
            </a:br>
            <a:r>
              <a:rPr lang="ru-RU" sz="1800" dirty="0" err="1" smtClean="0">
                <a:solidFill>
                  <a:srgbClr val="993366"/>
                </a:solidFill>
              </a:rPr>
              <a:t>Славская</a:t>
            </a:r>
            <a:r>
              <a:rPr lang="ru-RU" sz="1800" dirty="0" smtClean="0">
                <a:solidFill>
                  <a:srgbClr val="993366"/>
                </a:solidFill>
              </a:rPr>
              <a:t> </a:t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1800" dirty="0" smtClean="0">
                <a:solidFill>
                  <a:srgbClr val="993366"/>
                </a:solidFill>
              </a:rPr>
              <a:t>Алина Александровна</a:t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1800" dirty="0" smtClean="0">
                <a:solidFill>
                  <a:srgbClr val="993366"/>
                </a:solidFill>
              </a:rPr>
              <a:t/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1800" dirty="0" smtClean="0">
                <a:solidFill>
                  <a:srgbClr val="993366"/>
                </a:solidFill>
              </a:rPr>
              <a:t> </a:t>
            </a:r>
            <a:r>
              <a:rPr lang="ru-RU" sz="1800" dirty="0">
                <a:solidFill>
                  <a:srgbClr val="993366"/>
                </a:solidFill>
              </a:rPr>
              <a:t>Конькова Александра </a:t>
            </a:r>
            <a:r>
              <a:rPr lang="ru-RU" sz="1800" dirty="0" smtClean="0">
                <a:solidFill>
                  <a:srgbClr val="993366"/>
                </a:solidFill>
              </a:rPr>
              <a:t>Николаевна</a:t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1800" dirty="0" smtClean="0">
                <a:solidFill>
                  <a:srgbClr val="993366"/>
                </a:solidFill>
              </a:rPr>
              <a:t/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1800" dirty="0" smtClean="0">
                <a:solidFill>
                  <a:srgbClr val="993366"/>
                </a:solidFill>
              </a:rPr>
              <a:t> </a:t>
            </a:r>
            <a:r>
              <a:rPr lang="ru-RU" sz="1800" dirty="0">
                <a:solidFill>
                  <a:srgbClr val="993366"/>
                </a:solidFill>
              </a:rPr>
              <a:t>Боброва </a:t>
            </a:r>
            <a:r>
              <a:rPr lang="ru-RU" sz="1800" dirty="0" smtClean="0">
                <a:solidFill>
                  <a:srgbClr val="993366"/>
                </a:solidFill>
              </a:rPr>
              <a:t>Алёна </a:t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1800" dirty="0" smtClean="0">
                <a:solidFill>
                  <a:srgbClr val="993366"/>
                </a:solidFill>
              </a:rPr>
              <a:t>Андреевна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14399" y="488340"/>
            <a:ext cx="3672115" cy="77440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i="1" dirty="0" smtClean="0"/>
              <a:t>Курсанты Военной академии воздушно-космической обороны </a:t>
            </a:r>
            <a:r>
              <a:rPr lang="ru-RU" sz="1400" i="1" dirty="0" smtClean="0"/>
              <a:t>Маршала </a:t>
            </a:r>
            <a:r>
              <a:rPr lang="ru-RU" sz="1400" i="1" dirty="0" smtClean="0"/>
              <a:t>Советского Союза Г.К. Жукова</a:t>
            </a:r>
            <a:endParaRPr lang="ru-RU" sz="1400" dirty="0" smtClean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sz="1400" dirty="0" smtClean="0"/>
              <a:t>Авторы Программ для ЭВМ.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dirty="0" smtClean="0"/>
              <a:t>Одна из программ </a:t>
            </a:r>
            <a:r>
              <a:rPr lang="ru-RU" sz="1400" dirty="0"/>
              <a:t>предназначена и используется для проверки пригодности математической модели. Позволяет провести проверку согласия результатов зависимостей, полученных на математической модели с экспериментальными данными, и гипотезу об адекватности модели по F-критерию Фишера. </a:t>
            </a:r>
            <a:endParaRPr lang="ru-RU" sz="1400" dirty="0" smtClean="0"/>
          </a:p>
          <a:p>
            <a:pPr marL="0" indent="0" algn="ctr">
              <a:buNone/>
            </a:pPr>
            <a:r>
              <a:rPr lang="ru-RU" sz="1400" dirty="0" smtClean="0"/>
              <a:t>Тип </a:t>
            </a:r>
            <a:r>
              <a:rPr lang="ru-RU" sz="1400" dirty="0"/>
              <a:t>ЭВМ: ПЭВМ на базе процессора с архитектурой х86, 64; ОС: операционные системы семейства </a:t>
            </a:r>
            <a:r>
              <a:rPr lang="ru-RU" sz="1400" dirty="0" err="1" smtClean="0"/>
              <a:t>Windows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dirty="0"/>
              <a:t>Язык программирования: Среда инженерного графического программирования </a:t>
            </a:r>
            <a:r>
              <a:rPr lang="ru-RU" sz="1400" dirty="0" err="1"/>
              <a:t>LabVIEW</a:t>
            </a:r>
            <a:r>
              <a:rPr lang="ru-RU" sz="1400" dirty="0"/>
              <a:t> </a:t>
            </a:r>
            <a:r>
              <a:rPr lang="ru-RU" sz="1400" dirty="0" smtClean="0"/>
              <a:t>2020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dirty="0"/>
              <a:t>Объем программы для ЭВМ: 3,60 МБ</a:t>
            </a:r>
            <a:endParaRPr lang="en-US" sz="1400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03" y="1743649"/>
            <a:ext cx="976602" cy="106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36" y="3145221"/>
            <a:ext cx="3664169" cy="24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66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3857</TotalTime>
  <Words>623</Words>
  <Application>Microsoft Office PowerPoint</Application>
  <PresentationFormat>Экран (4:3)</PresentationFormat>
  <Paragraphs>89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Давыдова Ольга Борисовна</vt:lpstr>
      <vt:lpstr>Завадько Мария Юрьевна</vt:lpstr>
      <vt:lpstr>Иванова Александра Ивановна </vt:lpstr>
      <vt:lpstr>Мазур  Вера Вячеславовна </vt:lpstr>
      <vt:lpstr>Павлова  Юлия Михайловна </vt:lpstr>
      <vt:lpstr>Румянцева Галина Николаевна </vt:lpstr>
      <vt:lpstr>     Славская  Алина Александровна   Конькова Александра Николаевна   Боброва Алёна  Андреевна </vt:lpstr>
      <vt:lpstr> Фомина  Елена Евгеньевна </vt:lpstr>
      <vt:lpstr> Хижняк Светлана Дмитриевна  </vt:lpstr>
      <vt:lpstr> Шилова  Ольга Владимировна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Ndthcbrt</dc:title>
  <dc:creator>pto</dc:creator>
  <cp:lastModifiedBy>pto</cp:lastModifiedBy>
  <cp:revision>1515</cp:revision>
  <dcterms:created xsi:type="dcterms:W3CDTF">2012-07-30T23:42:41Z</dcterms:created>
  <dcterms:modified xsi:type="dcterms:W3CDTF">2024-03-20T12:18:25Z</dcterms:modified>
</cp:coreProperties>
</file>