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7"/>
  </p:notesMasterIdLst>
  <p:sldIdLst>
    <p:sldId id="298" r:id="rId2"/>
    <p:sldId id="312" r:id="rId3"/>
    <p:sldId id="261" r:id="rId4"/>
    <p:sldId id="267" r:id="rId5"/>
    <p:sldId id="264" r:id="rId6"/>
    <p:sldId id="262" r:id="rId7"/>
    <p:sldId id="268" r:id="rId8"/>
    <p:sldId id="263" r:id="rId9"/>
    <p:sldId id="270" r:id="rId10"/>
    <p:sldId id="269" r:id="rId11"/>
    <p:sldId id="265" r:id="rId12"/>
    <p:sldId id="260" r:id="rId13"/>
    <p:sldId id="271" r:id="rId14"/>
    <p:sldId id="266" r:id="rId15"/>
    <p:sldId id="311"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66"/>
    <a:srgbClr val="CC3399"/>
    <a:srgbClr val="6E3637"/>
    <a:srgbClr val="993300"/>
    <a:srgbClr val="652962"/>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579B43-D13C-4A14-A9DE-39FE00EDB71B}" v="2" dt="2019-05-22T10:46:56.6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2" autoAdjust="0"/>
    <p:restoredTop sz="89346" autoAdjust="0"/>
  </p:normalViewPr>
  <p:slideViewPr>
    <p:cSldViewPr snapToGrid="0">
      <p:cViewPr varScale="1">
        <p:scale>
          <a:sx n="66" d="100"/>
          <a:sy n="66" d="100"/>
        </p:scale>
        <p:origin x="144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1F6667-0DD8-49B8-83DC-21351B2A93C1}" type="datetimeFigureOut">
              <a:rPr lang="ru-RU" smtClean="0"/>
              <a:pPr/>
              <a:t>30.08.2022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328BEE-C3F1-479E-AF4E-30206F339C28}" type="slidenum">
              <a:rPr lang="ru-RU" smtClean="0"/>
              <a:pPr/>
              <a:t>‹#›</a:t>
            </a:fld>
            <a:endParaRPr lang="ru-RU"/>
          </a:p>
        </p:txBody>
      </p:sp>
    </p:spTree>
    <p:extLst>
      <p:ext uri="{BB962C8B-B14F-4D97-AF65-F5344CB8AC3E}">
        <p14:creationId xmlns:p14="http://schemas.microsoft.com/office/powerpoint/2010/main" val="1504438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2328BEE-C3F1-479E-AF4E-30206F339C28}" type="slidenum">
              <a:rPr lang="ru-RU" smtClean="0"/>
              <a:pPr/>
              <a:t>3</a:t>
            </a:fld>
            <a:endParaRPr lang="ru-RU"/>
          </a:p>
        </p:txBody>
      </p:sp>
    </p:spTree>
    <p:extLst>
      <p:ext uri="{BB962C8B-B14F-4D97-AF65-F5344CB8AC3E}">
        <p14:creationId xmlns:p14="http://schemas.microsoft.com/office/powerpoint/2010/main" val="2178136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2328BEE-C3F1-479E-AF4E-30206F339C28}" type="slidenum">
              <a:rPr lang="ru-RU" smtClean="0"/>
              <a:pPr/>
              <a:t>4</a:t>
            </a:fld>
            <a:endParaRPr lang="ru-RU"/>
          </a:p>
        </p:txBody>
      </p:sp>
    </p:spTree>
    <p:extLst>
      <p:ext uri="{BB962C8B-B14F-4D97-AF65-F5344CB8AC3E}">
        <p14:creationId xmlns:p14="http://schemas.microsoft.com/office/powerpoint/2010/main" val="1333824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2328BEE-C3F1-479E-AF4E-30206F339C28}" type="slidenum">
              <a:rPr lang="ru-RU" smtClean="0"/>
              <a:pPr/>
              <a:t>9</a:t>
            </a:fld>
            <a:endParaRPr lang="ru-RU"/>
          </a:p>
        </p:txBody>
      </p:sp>
    </p:spTree>
    <p:extLst>
      <p:ext uri="{BB962C8B-B14F-4D97-AF65-F5344CB8AC3E}">
        <p14:creationId xmlns:p14="http://schemas.microsoft.com/office/powerpoint/2010/main" val="3404227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2328BEE-C3F1-479E-AF4E-30206F339C28}" type="slidenum">
              <a:rPr lang="ru-RU" smtClean="0"/>
              <a:pPr/>
              <a:t>11</a:t>
            </a:fld>
            <a:endParaRPr lang="ru-RU"/>
          </a:p>
        </p:txBody>
      </p:sp>
    </p:spTree>
    <p:extLst>
      <p:ext uri="{BB962C8B-B14F-4D97-AF65-F5344CB8AC3E}">
        <p14:creationId xmlns:p14="http://schemas.microsoft.com/office/powerpoint/2010/main" val="77197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2328BEE-C3F1-479E-AF4E-30206F339C28}" type="slidenum">
              <a:rPr lang="ru-RU" smtClean="0"/>
              <a:pPr/>
              <a:t>13</a:t>
            </a:fld>
            <a:endParaRPr lang="ru-RU"/>
          </a:p>
        </p:txBody>
      </p:sp>
    </p:spTree>
    <p:extLst>
      <p:ext uri="{BB962C8B-B14F-4D97-AF65-F5344CB8AC3E}">
        <p14:creationId xmlns:p14="http://schemas.microsoft.com/office/powerpoint/2010/main" val="374238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F2FFB779-270B-4192-84BA-A697F48306DC}" type="datetimeFigureOut">
              <a:rPr lang="ru-RU" smtClean="0"/>
              <a:pPr/>
              <a:t>30.08.2022</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85DC19C-03DA-4066-9FF7-D0BF1BC6D6F6}" type="slidenum">
              <a:rPr lang="ru-RU" smtClean="0"/>
              <a:pPr/>
              <a:t>‹#›</a:t>
            </a:fld>
            <a:endParaRPr lang="ru-RU"/>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2FFB779-270B-4192-84BA-A697F48306DC}" type="datetimeFigureOut">
              <a:rPr lang="ru-RU" smtClean="0"/>
              <a:pPr/>
              <a:t>30.08.2022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85DC19C-03DA-4066-9FF7-D0BF1BC6D6F6}" type="slidenum">
              <a:rPr lang="ru-RU" smtClean="0"/>
              <a:pPr/>
              <a:t>‹#›</a:t>
            </a:fld>
            <a:endParaRPr lang="ru-RU"/>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F2FFB779-270B-4192-84BA-A697F48306DC}" type="datetimeFigureOut">
              <a:rPr lang="ru-RU" smtClean="0"/>
              <a:pPr/>
              <a:t>30.08.2022</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285DC19C-03DA-4066-9FF7-D0BF1BC6D6F6}" type="slidenum">
              <a:rPr lang="ru-RU" smtClean="0"/>
              <a:pPr/>
              <a:t>‹#›</a:t>
            </a:fld>
            <a:endParaRPr lang="ru-RU"/>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2FFB779-270B-4192-84BA-A697F48306DC}" type="datetimeFigureOut">
              <a:rPr lang="ru-RU" smtClean="0"/>
              <a:pPr/>
              <a:t>30.08.2022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85DC19C-03DA-4066-9FF7-D0BF1BC6D6F6}" type="slidenum">
              <a:rPr lang="ru-RU" smtClean="0"/>
              <a:pPr/>
              <a:t>‹#›</a:t>
            </a:fld>
            <a:endParaRPr lang="ru-RU"/>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F2FFB779-270B-4192-84BA-A697F48306DC}" type="datetimeFigureOut">
              <a:rPr lang="ru-RU" smtClean="0"/>
              <a:pPr/>
              <a:t>30.08.2022</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285DC19C-03DA-4066-9FF7-D0BF1BC6D6F6}" type="slidenum">
              <a:rPr lang="ru-RU" smtClean="0"/>
              <a:pPr/>
              <a:t>‹#›</a:t>
            </a:fld>
            <a:endParaRPr lang="ru-RU"/>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2FFB779-270B-4192-84BA-A697F48306DC}" type="datetimeFigureOut">
              <a:rPr lang="ru-RU" smtClean="0"/>
              <a:pPr/>
              <a:t>30.08.2022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85DC19C-03DA-4066-9FF7-D0BF1BC6D6F6}" type="slidenum">
              <a:rPr lang="ru-RU" smtClean="0"/>
              <a:pPr/>
              <a:t>‹#›</a:t>
            </a:fld>
            <a:endParaRPr lang="ru-RU"/>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F2FFB779-270B-4192-84BA-A697F48306DC}" type="datetimeFigureOut">
              <a:rPr lang="ru-RU" smtClean="0"/>
              <a:pPr/>
              <a:t>30.08.2022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285DC19C-03DA-4066-9FF7-D0BF1BC6D6F6}" type="slidenum">
              <a:rPr lang="ru-RU" smtClean="0"/>
              <a:pPr/>
              <a:t>‹#›</a:t>
            </a:fld>
            <a:endParaRPr lang="ru-RU"/>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F2FFB779-270B-4192-84BA-A697F48306DC}" type="datetimeFigureOut">
              <a:rPr lang="ru-RU" smtClean="0"/>
              <a:pPr/>
              <a:t>30.08.2022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285DC19C-03DA-4066-9FF7-D0BF1BC6D6F6}" type="slidenum">
              <a:rPr lang="ru-RU" smtClean="0"/>
              <a:pPr/>
              <a:t>‹#›</a:t>
            </a:fld>
            <a:endParaRPr lang="ru-RU"/>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F2FFB779-270B-4192-84BA-A697F48306DC}" type="datetimeFigureOut">
              <a:rPr lang="ru-RU" smtClean="0"/>
              <a:pPr/>
              <a:t>30.08.2022</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285DC19C-03DA-4066-9FF7-D0BF1BC6D6F6}" type="slidenum">
              <a:rPr lang="ru-RU" smtClean="0"/>
              <a:pPr/>
              <a:t>‹#›</a:t>
            </a:fld>
            <a:endParaRPr lang="ru-RU"/>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2FFB779-270B-4192-84BA-A697F48306DC}" type="datetimeFigureOut">
              <a:rPr lang="ru-RU" smtClean="0"/>
              <a:pPr/>
              <a:t>30.08.2022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85DC19C-03DA-4066-9FF7-D0BF1BC6D6F6}" type="slidenum">
              <a:rPr lang="ru-RU" smtClean="0"/>
              <a:pPr/>
              <a:t>‹#›</a:t>
            </a:fld>
            <a:endParaRPr lang="ru-RU"/>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F2FFB779-270B-4192-84BA-A697F48306DC}" type="datetimeFigureOut">
              <a:rPr lang="ru-RU" smtClean="0"/>
              <a:pPr/>
              <a:t>30.08.2022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85DC19C-03DA-4066-9FF7-D0BF1BC6D6F6}"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2FFB779-270B-4192-84BA-A697F48306DC}" type="datetimeFigureOut">
              <a:rPr lang="ru-RU" smtClean="0"/>
              <a:pPr/>
              <a:t>30.08.2022</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285DC19C-03DA-4066-9FF7-D0BF1BC6D6F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8.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36.jp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8.xml"/><Relationship Id="rId5" Type="http://schemas.openxmlformats.org/officeDocument/2006/relationships/image" Target="../media/image16.jp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hade val="85000"/>
          </a:srgbClr>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3394" y="101600"/>
            <a:ext cx="5275385" cy="68580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5887" y="1353259"/>
            <a:ext cx="2476341" cy="3361343"/>
          </a:xfrm>
          <a:prstGeom prst="rect">
            <a:avLst/>
          </a:prstGeom>
          <a:effectLst>
            <a:softEdge rad="31750"/>
          </a:effectLst>
        </p:spPr>
      </p:pic>
      <p:sp>
        <p:nvSpPr>
          <p:cNvPr id="6" name="TextBox 5"/>
          <p:cNvSpPr txBox="1"/>
          <p:nvPr/>
        </p:nvSpPr>
        <p:spPr>
          <a:xfrm>
            <a:off x="5733143" y="4673600"/>
            <a:ext cx="1712686" cy="646331"/>
          </a:xfrm>
          <a:prstGeom prst="rect">
            <a:avLst/>
          </a:prstGeom>
          <a:noFill/>
        </p:spPr>
        <p:txBody>
          <a:bodyPr wrap="square" rtlCol="0">
            <a:spAutoFit/>
          </a:bodyPr>
          <a:lstStyle/>
          <a:p>
            <a:pPr algn="ctr"/>
            <a:r>
              <a:rPr lang="ru-RU" sz="3600" dirty="0" smtClean="0">
                <a:solidFill>
                  <a:schemeClr val="bg1"/>
                </a:solidFill>
              </a:rPr>
              <a:t>2019</a:t>
            </a:r>
            <a:endParaRPr lang="ru-RU" sz="3600" dirty="0">
              <a:solidFill>
                <a:schemeClr val="bg1"/>
              </a:solidFill>
            </a:endParaRPr>
          </a:p>
        </p:txBody>
      </p:sp>
    </p:spTree>
    <p:extLst>
      <p:ext uri="{BB962C8B-B14F-4D97-AF65-F5344CB8AC3E}">
        <p14:creationId xmlns:p14="http://schemas.microsoft.com/office/powerpoint/2010/main" val="2203026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63D595-219B-4DCD-809C-A26D30DF3BAD}"/>
              </a:ext>
            </a:extLst>
          </p:cNvPr>
          <p:cNvSpPr>
            <a:spLocks noGrp="1"/>
          </p:cNvSpPr>
          <p:nvPr>
            <p:ph type="title"/>
          </p:nvPr>
        </p:nvSpPr>
        <p:spPr>
          <a:xfrm>
            <a:off x="-329042" y="627170"/>
            <a:ext cx="6128426" cy="843281"/>
          </a:xfrm>
          <a:noFill/>
        </p:spPr>
        <p:txBody>
          <a:bodyPr vert="horz" lIns="91440" tIns="45720" rIns="91440" bIns="45720" rtlCol="0" anchor="ctr">
            <a:noAutofit/>
          </a:bodyPr>
          <a:lstStyle/>
          <a:p>
            <a:pPr algn="ctr"/>
            <a:r>
              <a:rPr lang="en-US" b="1" kern="1200" dirty="0" err="1">
                <a:solidFill>
                  <a:srgbClr val="993366"/>
                </a:solidFill>
              </a:rPr>
              <a:t>Рыбакова</a:t>
            </a:r>
            <a:r>
              <a:rPr lang="en-US" b="1" kern="1200" dirty="0">
                <a:solidFill>
                  <a:srgbClr val="993366"/>
                </a:solidFill>
              </a:rPr>
              <a:t> </a:t>
            </a:r>
            <a:endParaRPr lang="en-US" kern="1200" dirty="0">
              <a:solidFill>
                <a:srgbClr val="993366"/>
              </a:solidFill>
            </a:endParaRPr>
          </a:p>
          <a:p>
            <a:pPr algn="ctr"/>
            <a:r>
              <a:rPr lang="en-US" b="1" kern="1200" dirty="0" err="1" smtClean="0">
                <a:solidFill>
                  <a:srgbClr val="993366"/>
                </a:solidFill>
              </a:rPr>
              <a:t>Маргарита</a:t>
            </a:r>
            <a:r>
              <a:rPr lang="ru-RU" b="1" dirty="0" smtClean="0">
                <a:solidFill>
                  <a:srgbClr val="993366"/>
                </a:solidFill>
              </a:rPr>
              <a:t> </a:t>
            </a:r>
            <a:br>
              <a:rPr lang="ru-RU" b="1" dirty="0" smtClean="0">
                <a:solidFill>
                  <a:srgbClr val="993366"/>
                </a:solidFill>
              </a:rPr>
            </a:br>
            <a:r>
              <a:rPr lang="en-US" b="1" kern="1200" dirty="0" err="1" smtClean="0">
                <a:solidFill>
                  <a:srgbClr val="993366"/>
                </a:solidFill>
              </a:rPr>
              <a:t>Викторовна</a:t>
            </a:r>
            <a:endParaRPr lang="en-US" kern="1200" dirty="0">
              <a:solidFill>
                <a:srgbClr val="993366"/>
              </a:solidFill>
            </a:endParaRPr>
          </a:p>
        </p:txBody>
      </p:sp>
      <p:sp>
        <p:nvSpPr>
          <p:cNvPr id="4" name="Text Placeholder 3">
            <a:extLst>
              <a:ext uri="{FF2B5EF4-FFF2-40B4-BE49-F238E27FC236}">
                <a16:creationId xmlns:a16="http://schemas.microsoft.com/office/drawing/2014/main" xmlns="" id="{345DFB71-423A-43D5-BF49-EA8719DF6F63}"/>
              </a:ext>
            </a:extLst>
          </p:cNvPr>
          <p:cNvSpPr>
            <a:spLocks noGrp="1"/>
          </p:cNvSpPr>
          <p:nvPr>
            <p:ph type="body" idx="2"/>
          </p:nvPr>
        </p:nvSpPr>
        <p:spPr>
          <a:xfrm>
            <a:off x="864855" y="2125043"/>
            <a:ext cx="3479375" cy="2554514"/>
          </a:xfrm>
        </p:spPr>
        <p:txBody>
          <a:bodyPr vert="horz" lIns="91440" tIns="45720" rIns="91440" bIns="45720" rtlCol="0">
            <a:noAutofit/>
          </a:bodyPr>
          <a:lstStyle/>
          <a:p>
            <a:pPr algn="ctr"/>
            <a:r>
              <a:rPr lang="ru-RU" i="1" dirty="0" smtClean="0"/>
              <a:t>Главный врач медицинского центра «На здоровье»</a:t>
            </a:r>
          </a:p>
          <a:p>
            <a:pPr algn="just"/>
            <a:endParaRPr lang="ru-RU" i="1" dirty="0" smtClean="0"/>
          </a:p>
          <a:p>
            <a:pPr algn="just"/>
            <a:r>
              <a:rPr lang="ru-RU" b="1" dirty="0" smtClean="0"/>
              <a:t> </a:t>
            </a:r>
            <a:r>
              <a:rPr lang="ru-RU" dirty="0" smtClean="0"/>
              <a:t>Является соавтором четырёх патентов на изобретения и семи </a:t>
            </a:r>
            <a:r>
              <a:rPr lang="ru-RU" dirty="0"/>
              <a:t>патентов на полезную </a:t>
            </a:r>
            <a:r>
              <a:rPr lang="ru-RU" dirty="0" smtClean="0"/>
              <a:t>модель.</a:t>
            </a:r>
          </a:p>
          <a:p>
            <a:pPr algn="just"/>
            <a:r>
              <a:rPr lang="ru-RU" dirty="0" smtClean="0"/>
              <a:t>Автор </a:t>
            </a:r>
            <a:r>
              <a:rPr lang="ru-RU" b="1" dirty="0" smtClean="0"/>
              <a:t>перспективного российского изобретения</a:t>
            </a:r>
            <a:r>
              <a:rPr lang="ru-RU" dirty="0" smtClean="0"/>
              <a:t> «Способ оказания первой помощи при ранении» (2018 г.).</a:t>
            </a:r>
          </a:p>
        </p:txBody>
      </p:sp>
      <p:pic>
        <p:nvPicPr>
          <p:cNvPr id="6" name="Объект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538127" y="304801"/>
            <a:ext cx="2398794" cy="3640484"/>
          </a:xfrm>
          <a:effectLst>
            <a:softEdge rad="127000"/>
          </a:effectLst>
        </p:spPr>
      </p:pic>
      <p:sp>
        <p:nvSpPr>
          <p:cNvPr id="11" name="TextBox 10"/>
          <p:cNvSpPr txBox="1"/>
          <p:nvPr/>
        </p:nvSpPr>
        <p:spPr>
          <a:xfrm>
            <a:off x="5065487" y="4237019"/>
            <a:ext cx="3338284" cy="1754326"/>
          </a:xfrm>
          <a:prstGeom prst="rect">
            <a:avLst/>
          </a:prstGeom>
          <a:noFill/>
        </p:spPr>
        <p:txBody>
          <a:bodyPr wrap="square" rtlCol="0">
            <a:spAutoFit/>
          </a:bodyPr>
          <a:lstStyle/>
          <a:p>
            <a:pPr>
              <a:lnSpc>
                <a:spcPct val="150000"/>
              </a:lnSpc>
            </a:pPr>
            <a:r>
              <a:rPr lang="ru-RU" sz="1200" dirty="0" smtClean="0"/>
              <a:t>  Изобретения </a:t>
            </a:r>
            <a:r>
              <a:rPr lang="ru-RU" sz="1200" dirty="0"/>
              <a:t>и полезные модели относятся к медицине, а именно к медицине катастроф, педиатрии, хирургии; фармацевтической промышленности; ультразвуковой диагностике.</a:t>
            </a:r>
          </a:p>
          <a:p>
            <a:endParaRPr lang="ru-RU" dirty="0"/>
          </a:p>
        </p:txBody>
      </p:sp>
      <p:pic>
        <p:nvPicPr>
          <p:cNvPr id="12" name="Рисунок 11"/>
          <p:cNvPicPr>
            <a:picLocks noChangeAspect="1"/>
          </p:cNvPicPr>
          <p:nvPr/>
        </p:nvPicPr>
        <p:blipFill>
          <a:blip r:embed="rId3"/>
          <a:stretch>
            <a:fillRect/>
          </a:stretch>
        </p:blipFill>
        <p:spPr>
          <a:xfrm>
            <a:off x="2122470" y="4570206"/>
            <a:ext cx="1225402" cy="1201016"/>
          </a:xfrm>
          <a:prstGeom prst="rect">
            <a:avLst/>
          </a:prstGeom>
        </p:spPr>
      </p:pic>
    </p:spTree>
    <p:extLst>
      <p:ext uri="{BB962C8B-B14F-4D97-AF65-F5344CB8AC3E}">
        <p14:creationId xmlns:p14="http://schemas.microsoft.com/office/powerpoint/2010/main" val="2472210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8" descr="Изображение выглядит как векторная графика&#10;&#10;Описание создано с высокой степенью достоверности">
            <a:extLst>
              <a:ext uri="{FF2B5EF4-FFF2-40B4-BE49-F238E27FC236}">
                <a16:creationId xmlns:a16="http://schemas.microsoft.com/office/drawing/2014/main" xmlns="" id="{54A9432B-1C06-44D6-B61F-E672D06E1DBF}"/>
              </a:ext>
            </a:extLst>
          </p:cNvPr>
          <p:cNvPicPr>
            <a:picLocks noChangeAspect="1"/>
          </p:cNvPicPr>
          <p:nvPr/>
        </p:nvPicPr>
        <p:blipFill>
          <a:blip r:embed="rId3" cstate="print"/>
          <a:stretch>
            <a:fillRect/>
          </a:stretch>
        </p:blipFill>
        <p:spPr>
          <a:xfrm>
            <a:off x="850982" y="353573"/>
            <a:ext cx="919761" cy="885271"/>
          </a:xfrm>
          <a:prstGeom prst="rect">
            <a:avLst/>
          </a:prstGeom>
        </p:spPr>
      </p:pic>
      <p:sp>
        <p:nvSpPr>
          <p:cNvPr id="2" name="Title 1">
            <a:extLst>
              <a:ext uri="{FF2B5EF4-FFF2-40B4-BE49-F238E27FC236}">
                <a16:creationId xmlns:a16="http://schemas.microsoft.com/office/drawing/2014/main" xmlns="" id="{18470A5E-7663-4DB2-8062-6710A8F46576}"/>
              </a:ext>
            </a:extLst>
          </p:cNvPr>
          <p:cNvSpPr>
            <a:spLocks noGrp="1"/>
          </p:cNvSpPr>
          <p:nvPr>
            <p:ph type="title"/>
          </p:nvPr>
        </p:nvSpPr>
        <p:spPr>
          <a:xfrm>
            <a:off x="734868" y="799595"/>
            <a:ext cx="4287075" cy="145144"/>
          </a:xfrm>
        </p:spPr>
        <p:txBody>
          <a:bodyPr vert="horz" lIns="68580" tIns="34290" rIns="68580" bIns="34290" rtlCol="0" anchor="ctr">
            <a:noAutofit/>
          </a:bodyPr>
          <a:lstStyle/>
          <a:p>
            <a:pPr algn="ctr"/>
            <a:r>
              <a:rPr lang="en-US" b="1" kern="1200" dirty="0" err="1" smtClean="0">
                <a:solidFill>
                  <a:srgbClr val="993366"/>
                </a:solidFill>
                <a:latin typeface="+mj-lt"/>
                <a:ea typeface="+mj-ea"/>
                <a:cs typeface="+mj-cs"/>
              </a:rPr>
              <a:t>Самоукина</a:t>
            </a:r>
            <a:r>
              <a:rPr lang="en-US" b="1" kern="1200" dirty="0" smtClean="0">
                <a:solidFill>
                  <a:srgbClr val="993366"/>
                </a:solidFill>
                <a:latin typeface="+mj-lt"/>
                <a:ea typeface="+mj-ea"/>
                <a:cs typeface="+mj-cs"/>
              </a:rPr>
              <a:t> </a:t>
            </a:r>
            <a:endParaRPr lang="en-US" kern="1200" dirty="0">
              <a:solidFill>
                <a:srgbClr val="993366"/>
              </a:solidFill>
              <a:latin typeface="+mj-lt"/>
              <a:ea typeface="+mj-ea"/>
              <a:cs typeface="+mj-cs"/>
            </a:endParaRPr>
          </a:p>
          <a:p>
            <a:pPr algn="ctr"/>
            <a:r>
              <a:rPr lang="en-US" b="1" kern="1200" dirty="0" err="1">
                <a:solidFill>
                  <a:srgbClr val="993366"/>
                </a:solidFill>
                <a:latin typeface="+mj-lt"/>
                <a:ea typeface="+mj-ea"/>
                <a:cs typeface="+mj-cs"/>
              </a:rPr>
              <a:t>Анна</a:t>
            </a:r>
            <a:r>
              <a:rPr lang="en-US" b="1" kern="1200" dirty="0">
                <a:solidFill>
                  <a:srgbClr val="993366"/>
                </a:solidFill>
                <a:latin typeface="+mj-lt"/>
                <a:ea typeface="+mj-ea"/>
                <a:cs typeface="+mj-cs"/>
              </a:rPr>
              <a:t> </a:t>
            </a:r>
            <a:r>
              <a:rPr lang="ru-RU" b="1" kern="1200" dirty="0" smtClean="0">
                <a:solidFill>
                  <a:srgbClr val="993366"/>
                </a:solidFill>
                <a:latin typeface="+mj-lt"/>
                <a:ea typeface="+mj-ea"/>
                <a:cs typeface="+mj-cs"/>
              </a:rPr>
              <a:t/>
            </a:r>
            <a:br>
              <a:rPr lang="ru-RU" b="1" kern="1200" dirty="0" smtClean="0">
                <a:solidFill>
                  <a:srgbClr val="993366"/>
                </a:solidFill>
                <a:latin typeface="+mj-lt"/>
                <a:ea typeface="+mj-ea"/>
                <a:cs typeface="+mj-cs"/>
              </a:rPr>
            </a:br>
            <a:r>
              <a:rPr lang="en-US" b="1" kern="1200" dirty="0" err="1" smtClean="0">
                <a:solidFill>
                  <a:srgbClr val="993366"/>
                </a:solidFill>
                <a:latin typeface="+mj-lt"/>
                <a:ea typeface="+mj-ea"/>
                <a:cs typeface="+mj-cs"/>
              </a:rPr>
              <a:t>Михайловна</a:t>
            </a:r>
            <a:endParaRPr lang="en-US" kern="1200" dirty="0">
              <a:solidFill>
                <a:srgbClr val="993366"/>
              </a:solidFill>
              <a:latin typeface="+mj-lt"/>
              <a:ea typeface="+mj-ea"/>
              <a:cs typeface="+mj-cs"/>
            </a:endParaRPr>
          </a:p>
        </p:txBody>
      </p:sp>
      <p:sp>
        <p:nvSpPr>
          <p:cNvPr id="4" name="Text Placeholder 3">
            <a:extLst>
              <a:ext uri="{FF2B5EF4-FFF2-40B4-BE49-F238E27FC236}">
                <a16:creationId xmlns:a16="http://schemas.microsoft.com/office/drawing/2014/main" xmlns="" id="{6CFD6DEC-5473-4A28-8777-D7EBA014B18F}"/>
              </a:ext>
            </a:extLst>
          </p:cNvPr>
          <p:cNvSpPr>
            <a:spLocks noGrp="1"/>
          </p:cNvSpPr>
          <p:nvPr>
            <p:ph type="body" idx="2"/>
          </p:nvPr>
        </p:nvSpPr>
        <p:spPr>
          <a:xfrm>
            <a:off x="632635" y="1532949"/>
            <a:ext cx="3921245" cy="4470400"/>
          </a:xfrm>
        </p:spPr>
        <p:txBody>
          <a:bodyPr vert="horz" lIns="68580" tIns="34290" rIns="68580" bIns="34290" rtlCol="0">
            <a:normAutofit fontScale="25000" lnSpcReduction="20000"/>
          </a:bodyPr>
          <a:lstStyle/>
          <a:p>
            <a:pPr indent="-171450" algn="ctr"/>
            <a:r>
              <a:rPr lang="ru-RU" sz="5600" i="1" dirty="0" err="1" smtClean="0"/>
              <a:t>Д</a:t>
            </a:r>
            <a:r>
              <a:rPr lang="en-US" sz="5600" i="1" dirty="0" err="1" smtClean="0"/>
              <a:t>оцент</a:t>
            </a:r>
            <a:r>
              <a:rPr lang="en-US" sz="5600" i="1" dirty="0" smtClean="0"/>
              <a:t> </a:t>
            </a:r>
            <a:r>
              <a:rPr lang="en-US" sz="5600" i="1" dirty="0" err="1"/>
              <a:t>кафедры</a:t>
            </a:r>
            <a:r>
              <a:rPr lang="en-US" sz="5600" i="1" dirty="0"/>
              <a:t> </a:t>
            </a:r>
            <a:r>
              <a:rPr lang="en-US" sz="5600" i="1" dirty="0" err="1" smtClean="0"/>
              <a:t>микробиологии</a:t>
            </a:r>
            <a:r>
              <a:rPr lang="en-US" sz="5600" i="1" dirty="0" smtClean="0"/>
              <a:t> </a:t>
            </a:r>
            <a:r>
              <a:rPr lang="en-US" sz="5600" i="1" dirty="0"/>
              <a:t>и </a:t>
            </a:r>
            <a:r>
              <a:rPr lang="en-US" sz="5600" i="1" dirty="0" err="1"/>
              <a:t>вирусологии</a:t>
            </a:r>
            <a:r>
              <a:rPr lang="en-US" sz="5600" i="1" dirty="0"/>
              <a:t> с </a:t>
            </a:r>
            <a:r>
              <a:rPr lang="en-US" sz="5600" i="1" dirty="0" err="1" smtClean="0"/>
              <a:t>курсом</a:t>
            </a:r>
            <a:r>
              <a:rPr lang="en-US" sz="5600" i="1" dirty="0" smtClean="0"/>
              <a:t> </a:t>
            </a:r>
            <a:r>
              <a:rPr lang="en-US" sz="5600" i="1" dirty="0" err="1"/>
              <a:t>иммунологии</a:t>
            </a:r>
            <a:r>
              <a:rPr lang="en-US" sz="5600" i="1" dirty="0"/>
              <a:t>, </a:t>
            </a:r>
            <a:r>
              <a:rPr lang="en-US" sz="5600" i="1" dirty="0" err="1" smtClean="0"/>
              <a:t>старший</a:t>
            </a:r>
            <a:r>
              <a:rPr lang="en-US" sz="5600" i="1" dirty="0" smtClean="0"/>
              <a:t> </a:t>
            </a:r>
            <a:r>
              <a:rPr lang="en-US" sz="5600" i="1" dirty="0" err="1"/>
              <a:t>научный</a:t>
            </a:r>
            <a:r>
              <a:rPr lang="en-US" sz="5600" i="1" dirty="0"/>
              <a:t> </a:t>
            </a:r>
            <a:r>
              <a:rPr lang="en-US" sz="5600" i="1" dirty="0" err="1" smtClean="0"/>
              <a:t>сотрудник</a:t>
            </a:r>
            <a:r>
              <a:rPr lang="ru-RU" sz="5600" i="1" dirty="0" smtClean="0"/>
              <a:t> </a:t>
            </a:r>
            <a:r>
              <a:rPr lang="en-US" sz="5600" i="1" dirty="0" err="1" smtClean="0"/>
              <a:t>научно-исследовательской</a:t>
            </a:r>
            <a:r>
              <a:rPr lang="en-US" sz="5600" i="1" dirty="0" smtClean="0"/>
              <a:t> </a:t>
            </a:r>
            <a:r>
              <a:rPr lang="en-US" sz="5600" i="1" dirty="0" err="1" smtClean="0"/>
              <a:t>лаборатории</a:t>
            </a:r>
            <a:r>
              <a:rPr lang="ru-RU" sz="5600" i="1" dirty="0"/>
              <a:t> </a:t>
            </a:r>
            <a:r>
              <a:rPr lang="en-US" sz="5600" i="1" dirty="0" err="1" smtClean="0"/>
              <a:t>Тверско</a:t>
            </a:r>
            <a:r>
              <a:rPr lang="ru-RU" sz="5600" i="1" dirty="0" err="1" smtClean="0"/>
              <a:t>го</a:t>
            </a:r>
            <a:r>
              <a:rPr lang="en-US" sz="5600" i="1" dirty="0" smtClean="0"/>
              <a:t> </a:t>
            </a:r>
            <a:r>
              <a:rPr lang="en-US" sz="5600" i="1" dirty="0" err="1" smtClean="0"/>
              <a:t>государственн</a:t>
            </a:r>
            <a:r>
              <a:rPr lang="ru-RU" sz="5600" i="1" dirty="0" smtClean="0"/>
              <a:t>ого</a:t>
            </a:r>
            <a:r>
              <a:rPr lang="en-US" sz="5600" i="1" dirty="0" smtClean="0"/>
              <a:t> </a:t>
            </a:r>
            <a:r>
              <a:rPr lang="en-US" sz="5600" i="1" dirty="0" err="1" smtClean="0"/>
              <a:t>медицинск</a:t>
            </a:r>
            <a:r>
              <a:rPr lang="ru-RU" sz="5600" i="1" dirty="0" smtClean="0"/>
              <a:t>ого</a:t>
            </a:r>
            <a:r>
              <a:rPr lang="en-US" sz="5600" i="1" dirty="0" smtClean="0"/>
              <a:t> </a:t>
            </a:r>
            <a:r>
              <a:rPr lang="en-US" sz="5600" i="1" dirty="0" err="1" smtClean="0"/>
              <a:t>университет</a:t>
            </a:r>
            <a:r>
              <a:rPr lang="ru-RU" sz="5600" i="1" dirty="0" smtClean="0"/>
              <a:t>а</a:t>
            </a:r>
            <a:r>
              <a:rPr lang="ru-RU" sz="5600" i="1" dirty="0" smtClean="0"/>
              <a:t>,</a:t>
            </a:r>
          </a:p>
          <a:p>
            <a:pPr indent="-171450" algn="ctr"/>
            <a:r>
              <a:rPr lang="ru-RU" sz="5600" i="1" dirty="0" smtClean="0"/>
              <a:t> </a:t>
            </a:r>
            <a:r>
              <a:rPr lang="ru-RU" sz="5600" i="1" dirty="0" smtClean="0"/>
              <a:t>к</a:t>
            </a:r>
            <a:r>
              <a:rPr lang="en-US" sz="5600" i="1" dirty="0" err="1" smtClean="0"/>
              <a:t>андидат</a:t>
            </a:r>
            <a:r>
              <a:rPr lang="en-US" sz="5600" i="1" dirty="0" smtClean="0"/>
              <a:t> </a:t>
            </a:r>
            <a:r>
              <a:rPr lang="en-US" sz="5600" i="1" dirty="0" err="1"/>
              <a:t>медицинских</a:t>
            </a:r>
            <a:r>
              <a:rPr lang="en-US" sz="5600" i="1" dirty="0"/>
              <a:t> </a:t>
            </a:r>
            <a:r>
              <a:rPr lang="en-US" sz="5600" i="1" dirty="0" err="1" smtClean="0"/>
              <a:t>наук</a:t>
            </a:r>
            <a:endParaRPr lang="ru-RU" sz="5600" i="1" dirty="0" smtClean="0"/>
          </a:p>
          <a:p>
            <a:pPr indent="-171450"/>
            <a:endParaRPr lang="ru-RU" sz="5600" i="1" dirty="0" smtClean="0"/>
          </a:p>
          <a:p>
            <a:r>
              <a:rPr lang="ru-RU" sz="5600" dirty="0" smtClean="0"/>
              <a:t>Является автором шести патентов: «Способ местного лечения воспалительных заболеваний пародонта» (2010 г.), «Штамм бактерий </a:t>
            </a:r>
            <a:r>
              <a:rPr lang="ru-RU" sz="5600" dirty="0" err="1" smtClean="0"/>
              <a:t>lactobacillus</a:t>
            </a:r>
            <a:r>
              <a:rPr lang="ru-RU" sz="5600" dirty="0" smtClean="0"/>
              <a:t> </a:t>
            </a:r>
            <a:r>
              <a:rPr lang="ru-RU" sz="5600" dirty="0" err="1" smtClean="0"/>
              <a:t>rhamnosus</a:t>
            </a:r>
            <a:r>
              <a:rPr lang="ru-RU" sz="5600" dirty="0" smtClean="0"/>
              <a:t>, обладающий широким спектром антагонистической активности по отношению к патогенным и условно-патогенным микроорганизмам» (2013 г.), «Штамм бактерий </a:t>
            </a:r>
            <a:r>
              <a:rPr lang="ru-RU" sz="5600" dirty="0" err="1" smtClean="0"/>
              <a:t>lactobacillus</a:t>
            </a:r>
            <a:r>
              <a:rPr lang="ru-RU" sz="5600" dirty="0" smtClean="0"/>
              <a:t> </a:t>
            </a:r>
            <a:r>
              <a:rPr lang="ru-RU" sz="5600" dirty="0" err="1" smtClean="0"/>
              <a:t>plantarum</a:t>
            </a:r>
            <a:r>
              <a:rPr lang="ru-RU" sz="5600" dirty="0" smtClean="0"/>
              <a:t>, обладающий широким спектром антагонистической активности по отношению к патогенным и условно-патогенным микроорганизмам» (2013 г.), «Способ оценки состояния </a:t>
            </a:r>
            <a:r>
              <a:rPr lang="ru-RU" sz="5600" dirty="0" err="1" smtClean="0"/>
              <a:t>микробиоты</a:t>
            </a:r>
            <a:r>
              <a:rPr lang="ru-RU" sz="5600" dirty="0" smtClean="0"/>
              <a:t> пищеварительного тракта у подростков 14-18 лет по микрофлоре ротовой жидкости» (2016 г.) и др. </a:t>
            </a:r>
          </a:p>
          <a:p>
            <a:pPr indent="-171450"/>
            <a:endParaRPr lang="ru-RU" sz="4500" i="1" dirty="0" smtClean="0"/>
          </a:p>
          <a:p>
            <a:pPr indent="-171450"/>
            <a:endParaRPr lang="en-US" sz="4500" dirty="0" smtClean="0"/>
          </a:p>
          <a:p>
            <a:pPr indent="-171450">
              <a:buFont typeface="Arial" panose="020B0604020202020204" pitchFamily="34" charset="0"/>
              <a:buChar char="•"/>
            </a:pPr>
            <a:endParaRPr lang="en-US" sz="750" dirty="0">
              <a:solidFill>
                <a:srgbClr val="FFFFFF"/>
              </a:solidFill>
            </a:endParaRPr>
          </a:p>
        </p:txBody>
      </p:sp>
      <p:sp>
        <p:nvSpPr>
          <p:cNvPr id="3" name="TextBox 2"/>
          <p:cNvSpPr txBox="1"/>
          <p:nvPr/>
        </p:nvSpPr>
        <p:spPr>
          <a:xfrm>
            <a:off x="4876801" y="3061034"/>
            <a:ext cx="3672114" cy="3323987"/>
          </a:xfrm>
          <a:prstGeom prst="rect">
            <a:avLst/>
          </a:prstGeom>
          <a:noFill/>
        </p:spPr>
        <p:txBody>
          <a:bodyPr wrap="square" rtlCol="0">
            <a:spAutoFit/>
          </a:bodyPr>
          <a:lstStyle/>
          <a:p>
            <a:r>
              <a:rPr lang="ru-RU" sz="1200" dirty="0" smtClean="0"/>
              <a:t>  Изобретения </a:t>
            </a:r>
            <a:r>
              <a:rPr lang="ru-RU" sz="1200" dirty="0"/>
              <a:t>относится к биотехнологии, пищевой и медицинской промышленности, медицине, а именно к микробиологии, </a:t>
            </a:r>
            <a:r>
              <a:rPr lang="ru-RU" sz="1200" dirty="0" err="1"/>
              <a:t>онкостоматологии</a:t>
            </a:r>
            <a:r>
              <a:rPr lang="ru-RU" sz="1200" dirty="0"/>
              <a:t> и лабораторной диагностике. Могут быть использованы в производстве препаратов, содержащих живые бактерии, биологически активных добавок к пище, кисломолочных ферментированных и </a:t>
            </a:r>
            <a:r>
              <a:rPr lang="ru-RU" sz="1200" dirty="0" err="1"/>
              <a:t>неферментированных</a:t>
            </a:r>
            <a:r>
              <a:rPr lang="ru-RU" sz="1200" dirty="0"/>
              <a:t> пищевых продуктов; для </a:t>
            </a:r>
            <a:r>
              <a:rPr lang="ru-RU" sz="1200" dirty="0" err="1"/>
              <a:t>скрининговой</a:t>
            </a:r>
            <a:r>
              <a:rPr lang="ru-RU" sz="1200" dirty="0"/>
              <a:t> оценки состояния </a:t>
            </a:r>
            <a:r>
              <a:rPr lang="ru-RU" sz="1200" dirty="0" err="1"/>
              <a:t>микробиоты</a:t>
            </a:r>
            <a:r>
              <a:rPr lang="ru-RU" sz="1200" dirty="0"/>
              <a:t> пищеварительного тракта, состояния резистентности организма, для прогнозирования неблагоприятного течения новообразований слизистой оболочки полости рта (СОПР), ассоциированных с вирусами, обладающими онкогенным потенциалом.</a:t>
            </a:r>
          </a:p>
          <a:p>
            <a:endParaRPr lang="ru-RU" dirty="0"/>
          </a:p>
        </p:txBody>
      </p:sp>
      <p:pic>
        <p:nvPicPr>
          <p:cNvPr id="9" name="Объект 8"/>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5805715" y="353573"/>
            <a:ext cx="2336075" cy="2707461"/>
          </a:xfrm>
          <a:effectLst>
            <a:softEdge rad="127000"/>
          </a:effectLst>
        </p:spPr>
      </p:pic>
    </p:spTree>
    <p:extLst>
      <p:ext uri="{BB962C8B-B14F-4D97-AF65-F5344CB8AC3E}">
        <p14:creationId xmlns:p14="http://schemas.microsoft.com/office/powerpoint/2010/main" val="942582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5DC241-9344-412D-8153-EF0BAD94979D}"/>
              </a:ext>
            </a:extLst>
          </p:cNvPr>
          <p:cNvSpPr>
            <a:spLocks noGrp="1"/>
          </p:cNvSpPr>
          <p:nvPr>
            <p:ph type="title"/>
          </p:nvPr>
        </p:nvSpPr>
        <p:spPr>
          <a:xfrm>
            <a:off x="4476833" y="760989"/>
            <a:ext cx="3049081" cy="705464"/>
          </a:xfrm>
        </p:spPr>
        <p:txBody>
          <a:bodyPr vert="horz" lIns="68580" tIns="34290" rIns="68580" bIns="34290" rtlCol="0" anchor="ctr">
            <a:noAutofit/>
          </a:bodyPr>
          <a:lstStyle/>
          <a:p>
            <a:pPr algn="ctr"/>
            <a:r>
              <a:rPr lang="en-US" sz="2800" b="1" kern="1200" dirty="0" err="1" smtClean="0">
                <a:solidFill>
                  <a:srgbClr val="993366"/>
                </a:solidFill>
              </a:rPr>
              <a:t>Смирнова</a:t>
            </a:r>
            <a:r>
              <a:rPr lang="en-US" sz="2800" b="1" kern="1200" dirty="0" smtClean="0">
                <a:solidFill>
                  <a:srgbClr val="993366"/>
                </a:solidFill>
              </a:rPr>
              <a:t> </a:t>
            </a:r>
            <a:r>
              <a:rPr lang="en-US" sz="2800" b="1" kern="1200" dirty="0">
                <a:solidFill>
                  <a:srgbClr val="993366"/>
                </a:solidFill>
              </a:rPr>
              <a:t/>
            </a:r>
            <a:br>
              <a:rPr lang="en-US" sz="2800" b="1" kern="1200" dirty="0">
                <a:solidFill>
                  <a:srgbClr val="993366"/>
                </a:solidFill>
              </a:rPr>
            </a:br>
            <a:r>
              <a:rPr lang="en-US" sz="2800" b="1" kern="1200" dirty="0" err="1">
                <a:solidFill>
                  <a:srgbClr val="993366"/>
                </a:solidFill>
              </a:rPr>
              <a:t>Татьяна</a:t>
            </a:r>
            <a:r>
              <a:rPr lang="en-US" sz="2800" b="1" kern="1200" dirty="0">
                <a:solidFill>
                  <a:srgbClr val="993366"/>
                </a:solidFill>
              </a:rPr>
              <a:t> </a:t>
            </a:r>
            <a:r>
              <a:rPr lang="en-US" sz="2800" b="1" kern="1200" dirty="0" err="1">
                <a:solidFill>
                  <a:srgbClr val="993366"/>
                </a:solidFill>
              </a:rPr>
              <a:t>Ивановна</a:t>
            </a:r>
            <a:endParaRPr lang="en-US" sz="2800" b="1" kern="1200" dirty="0">
              <a:solidFill>
                <a:srgbClr val="993366"/>
              </a:solidFill>
            </a:endParaRPr>
          </a:p>
        </p:txBody>
      </p:sp>
      <p:sp>
        <p:nvSpPr>
          <p:cNvPr id="4" name="Text Placeholder 3">
            <a:extLst>
              <a:ext uri="{FF2B5EF4-FFF2-40B4-BE49-F238E27FC236}">
                <a16:creationId xmlns:a16="http://schemas.microsoft.com/office/drawing/2014/main" xmlns="" id="{BBA6171A-7B1C-4F78-9FF7-ACFFC9D6836A}"/>
              </a:ext>
            </a:extLst>
          </p:cNvPr>
          <p:cNvSpPr>
            <a:spLocks noGrp="1"/>
          </p:cNvSpPr>
          <p:nvPr>
            <p:ph type="body" idx="2"/>
          </p:nvPr>
        </p:nvSpPr>
        <p:spPr>
          <a:xfrm>
            <a:off x="4891314" y="1720416"/>
            <a:ext cx="3559621" cy="4201414"/>
          </a:xfrm>
        </p:spPr>
        <p:txBody>
          <a:bodyPr vert="horz" lIns="68580" tIns="34290" rIns="68580" bIns="34290" rtlCol="0" anchor="ctr">
            <a:normAutofit fontScale="55000" lnSpcReduction="20000"/>
          </a:bodyPr>
          <a:lstStyle/>
          <a:p>
            <a:pPr algn="ctr"/>
            <a:r>
              <a:rPr lang="ru-RU" sz="2200" i="1" dirty="0" err="1" smtClean="0"/>
              <a:t>Д</a:t>
            </a:r>
            <a:r>
              <a:rPr lang="en-US" sz="2200" i="1" dirty="0" err="1" smtClean="0"/>
              <a:t>оцент</a:t>
            </a:r>
            <a:r>
              <a:rPr lang="en-US" sz="2200" i="1" dirty="0" smtClean="0"/>
              <a:t> </a:t>
            </a:r>
            <a:r>
              <a:rPr lang="en-US" sz="2200" i="1" dirty="0" err="1"/>
              <a:t>кафедры</a:t>
            </a:r>
            <a:r>
              <a:rPr lang="en-US" sz="2200" i="1" dirty="0"/>
              <a:t> </a:t>
            </a:r>
            <a:r>
              <a:rPr lang="en-US" sz="2200" i="1" dirty="0" err="1"/>
              <a:t>агрохимии</a:t>
            </a:r>
            <a:r>
              <a:rPr lang="en-US" sz="2200" i="1" dirty="0"/>
              <a:t> и </a:t>
            </a:r>
            <a:r>
              <a:rPr lang="en-US" sz="2200" i="1" dirty="0" err="1"/>
              <a:t>земледелия</a:t>
            </a:r>
            <a:r>
              <a:rPr lang="en-US" sz="2200" i="1" dirty="0"/>
              <a:t> </a:t>
            </a:r>
            <a:endParaRPr lang="en-US" sz="2200" i="1" dirty="0">
              <a:cs typeface="Calibri" panose="020F0502020204030204"/>
            </a:endParaRPr>
          </a:p>
          <a:p>
            <a:pPr algn="ctr"/>
            <a:r>
              <a:rPr lang="en-US" sz="2200" i="1" dirty="0" err="1" smtClean="0"/>
              <a:t>Тверск</a:t>
            </a:r>
            <a:r>
              <a:rPr lang="ru-RU" sz="2200" i="1" dirty="0" smtClean="0"/>
              <a:t>ой</a:t>
            </a:r>
            <a:r>
              <a:rPr lang="en-US" sz="2200" i="1" dirty="0" smtClean="0"/>
              <a:t> </a:t>
            </a:r>
            <a:r>
              <a:rPr lang="en-US" sz="2200" i="1" dirty="0" err="1" smtClean="0"/>
              <a:t>государственн</a:t>
            </a:r>
            <a:r>
              <a:rPr lang="ru-RU" sz="2200" i="1" dirty="0" smtClean="0"/>
              <a:t>ой</a:t>
            </a:r>
            <a:r>
              <a:rPr lang="en-US" sz="2200" i="1" dirty="0"/>
              <a:t> </a:t>
            </a:r>
            <a:endParaRPr lang="en-US" sz="2200" i="1" dirty="0">
              <a:cs typeface="Calibri" panose="020F0502020204030204"/>
            </a:endParaRPr>
          </a:p>
          <a:p>
            <a:pPr algn="ctr"/>
            <a:r>
              <a:rPr lang="en-US" sz="2200" i="1" dirty="0" err="1" smtClean="0"/>
              <a:t>сельскохозяйственн</a:t>
            </a:r>
            <a:r>
              <a:rPr lang="ru-RU" sz="2200" i="1" dirty="0" smtClean="0"/>
              <a:t>ой</a:t>
            </a:r>
            <a:r>
              <a:rPr lang="en-US" sz="2200" i="1" dirty="0" smtClean="0"/>
              <a:t> </a:t>
            </a:r>
            <a:r>
              <a:rPr lang="en-US" sz="2200" i="1" dirty="0" err="1" smtClean="0"/>
              <a:t>академи</a:t>
            </a:r>
            <a:r>
              <a:rPr lang="ru-RU" sz="2200" i="1" dirty="0" smtClean="0"/>
              <a:t>и</a:t>
            </a:r>
            <a:r>
              <a:rPr lang="en-US" sz="2200" i="1" dirty="0" smtClean="0"/>
              <a:t>,</a:t>
            </a:r>
            <a:endParaRPr lang="ru-RU" sz="2200" i="1" dirty="0" smtClean="0"/>
          </a:p>
          <a:p>
            <a:pPr algn="ctr"/>
            <a:r>
              <a:rPr lang="ru-RU" sz="2200" i="1" dirty="0" smtClean="0"/>
              <a:t> </a:t>
            </a:r>
            <a:r>
              <a:rPr lang="en-US" sz="2200" i="1" dirty="0" err="1" smtClean="0"/>
              <a:t>кандидат</a:t>
            </a:r>
            <a:r>
              <a:rPr lang="en-US" sz="2200" i="1" dirty="0" smtClean="0"/>
              <a:t> </a:t>
            </a:r>
            <a:r>
              <a:rPr lang="en-US" sz="2200" i="1" dirty="0" err="1"/>
              <a:t>химических</a:t>
            </a:r>
            <a:r>
              <a:rPr lang="en-US" sz="2200" i="1" dirty="0"/>
              <a:t> </a:t>
            </a:r>
            <a:r>
              <a:rPr lang="en-US" sz="2200" i="1" dirty="0" err="1" smtClean="0"/>
              <a:t>наук</a:t>
            </a:r>
            <a:endParaRPr lang="en-US" sz="2200" i="1" dirty="0">
              <a:cs typeface="Calibri" panose="020F0502020204030204"/>
            </a:endParaRPr>
          </a:p>
          <a:p>
            <a:pPr indent="-171450" algn="just">
              <a:buFont typeface="Arial" panose="020B0604020202020204" pitchFamily="34" charset="0"/>
              <a:buChar char="•"/>
            </a:pPr>
            <a:endParaRPr lang="en-US" sz="2200" dirty="0">
              <a:solidFill>
                <a:srgbClr val="FFFFFF"/>
              </a:solidFill>
            </a:endParaRPr>
          </a:p>
          <a:p>
            <a:pPr algn="just"/>
            <a:r>
              <a:rPr lang="ru-RU" sz="2200" dirty="0" smtClean="0"/>
              <a:t>Является соавтором трёх патентов: «Способ получения инулина из </a:t>
            </a:r>
            <a:r>
              <a:rPr lang="ru-RU" sz="2200" dirty="0" err="1" smtClean="0"/>
              <a:t>инулинсодержащего</a:t>
            </a:r>
            <a:r>
              <a:rPr lang="ru-RU" sz="2200" dirty="0" smtClean="0"/>
              <a:t> растительного сырья, в частности из клубней топинамбура, для медицинских и пищевых целей» (2013 г.), «Способ приготовления компоста из осадка сточных вод (варианты)» (2014 г.), «Способ увеличения биомассы культивируемых зелёных растений» (2015 г.).</a:t>
            </a:r>
          </a:p>
          <a:p>
            <a:pPr algn="just"/>
            <a:r>
              <a:rPr lang="ru-RU" sz="2200" dirty="0" smtClean="0"/>
              <a:t>Изобретения относятся к фармацевтической промышленности, сельскому хозяйству и экологической биотехнологии. </a:t>
            </a:r>
          </a:p>
          <a:p>
            <a:pPr algn="just"/>
            <a:r>
              <a:rPr lang="ru-RU" sz="2200" dirty="0" smtClean="0"/>
              <a:t>Могут быть использовано как для выращивания сельскохозяйственных растений, в частности овощей зелёно-желтой группы, так и при поиске путей повышения их урожайности и пищевой ценности экологически безопасными способами.</a:t>
            </a:r>
          </a:p>
          <a:p>
            <a:pPr indent="-171450" algn="just">
              <a:buFont typeface="Arial" panose="020B0604020202020204" pitchFamily="34" charset="0"/>
              <a:buChar char="•"/>
            </a:pPr>
            <a:endParaRPr lang="en-US" sz="1500" dirty="0">
              <a:solidFill>
                <a:srgbClr val="FFFFFF"/>
              </a:solidFill>
            </a:endParaRPr>
          </a:p>
        </p:txBody>
      </p:sp>
      <p:pic>
        <p:nvPicPr>
          <p:cNvPr id="3" name="Picture 4">
            <a:extLst>
              <a:ext uri="{FF2B5EF4-FFF2-40B4-BE49-F238E27FC236}">
                <a16:creationId xmlns:a16="http://schemas.microsoft.com/office/drawing/2014/main" xmlns="" id="{696F773E-3C5E-48AD-8629-D5E61CD3A64C}"/>
              </a:ext>
            </a:extLst>
          </p:cNvPr>
          <p:cNvPicPr>
            <a:picLocks noChangeAspect="1"/>
          </p:cNvPicPr>
          <p:nvPr/>
        </p:nvPicPr>
        <p:blipFill>
          <a:blip r:embed="rId2" cstate="print">
            <a:clrChange>
              <a:clrFrom>
                <a:srgbClr val="FFFFFF"/>
              </a:clrFrom>
              <a:clrTo>
                <a:srgbClr val="FFFFFF">
                  <a:alpha val="0"/>
                </a:srgbClr>
              </a:clrTo>
            </a:clrChange>
          </a:blip>
          <a:stretch>
            <a:fillRect/>
          </a:stretch>
        </p:blipFill>
        <p:spPr>
          <a:xfrm>
            <a:off x="7222188" y="507027"/>
            <a:ext cx="1228747" cy="1213388"/>
          </a:xfrm>
          <a:prstGeom prst="rect">
            <a:avLst/>
          </a:prstGeom>
        </p:spPr>
      </p:pic>
      <p:pic>
        <p:nvPicPr>
          <p:cNvPr id="9" name="Picture 9" descr="Изображение выглядит как текст&#10;&#10;Описание создано с очень высокой степенью достоверности">
            <a:extLst>
              <a:ext uri="{FF2B5EF4-FFF2-40B4-BE49-F238E27FC236}">
                <a16:creationId xmlns:a16="http://schemas.microsoft.com/office/drawing/2014/main" xmlns="" id="{27D8958B-8121-4464-B096-4F1E5B21F8E3}"/>
              </a:ext>
            </a:extLst>
          </p:cNvPr>
          <p:cNvPicPr>
            <a:picLocks noChangeAspect="1"/>
          </p:cNvPicPr>
          <p:nvPr/>
        </p:nvPicPr>
        <p:blipFill>
          <a:blip r:embed="rId3" cstate="print"/>
          <a:stretch>
            <a:fillRect/>
          </a:stretch>
        </p:blipFill>
        <p:spPr>
          <a:xfrm>
            <a:off x="814288" y="4008898"/>
            <a:ext cx="1469459" cy="2076976"/>
          </a:xfrm>
          <a:prstGeom prst="rect">
            <a:avLst/>
          </a:prstGeom>
          <a:ln>
            <a:noFill/>
          </a:ln>
          <a:effectLst>
            <a:outerShdw blurRad="190500" algn="tl" rotWithShape="0">
              <a:srgbClr val="000000">
                <a:alpha val="70000"/>
              </a:srgbClr>
            </a:outerShdw>
          </a:effectLst>
        </p:spPr>
      </p:pic>
      <p:pic>
        <p:nvPicPr>
          <p:cNvPr id="11" name="Picture 11" descr="Изображение выглядит как текст&#10;&#10;Описание создано с очень высокой степенью достоверности">
            <a:extLst>
              <a:ext uri="{FF2B5EF4-FFF2-40B4-BE49-F238E27FC236}">
                <a16:creationId xmlns:a16="http://schemas.microsoft.com/office/drawing/2014/main" xmlns="" id="{57EF33D2-A5C1-4CCC-ACAF-4EDA314B5703}"/>
              </a:ext>
            </a:extLst>
          </p:cNvPr>
          <p:cNvPicPr>
            <a:picLocks noChangeAspect="1"/>
          </p:cNvPicPr>
          <p:nvPr/>
        </p:nvPicPr>
        <p:blipFill>
          <a:blip r:embed="rId4" cstate="print"/>
          <a:stretch>
            <a:fillRect/>
          </a:stretch>
        </p:blipFill>
        <p:spPr>
          <a:xfrm>
            <a:off x="1937559" y="4019388"/>
            <a:ext cx="1464893" cy="2055995"/>
          </a:xfrm>
          <a:prstGeom prst="rect">
            <a:avLst/>
          </a:prstGeom>
          <a:ln>
            <a:noFill/>
          </a:ln>
          <a:effectLst>
            <a:outerShdw blurRad="190500" algn="tl" rotWithShape="0">
              <a:srgbClr val="000000">
                <a:alpha val="70000"/>
              </a:srgbClr>
            </a:outerShdw>
          </a:effectLst>
        </p:spPr>
      </p:pic>
      <p:pic>
        <p:nvPicPr>
          <p:cNvPr id="13" name="Picture 13" descr="Изображение выглядит как текст&#10;&#10;Описание создано с очень высокой степенью достоверности">
            <a:extLst>
              <a:ext uri="{FF2B5EF4-FFF2-40B4-BE49-F238E27FC236}">
                <a16:creationId xmlns:a16="http://schemas.microsoft.com/office/drawing/2014/main" xmlns="" id="{68E754BB-30E2-40EC-A6C6-A122B484710B}"/>
              </a:ext>
            </a:extLst>
          </p:cNvPr>
          <p:cNvPicPr>
            <a:picLocks noChangeAspect="1"/>
          </p:cNvPicPr>
          <p:nvPr/>
        </p:nvPicPr>
        <p:blipFill>
          <a:blip r:embed="rId5" cstate="print"/>
          <a:stretch>
            <a:fillRect/>
          </a:stretch>
        </p:blipFill>
        <p:spPr>
          <a:xfrm>
            <a:off x="3068406" y="4095164"/>
            <a:ext cx="1408427" cy="1990709"/>
          </a:xfrm>
          <a:prstGeom prst="rect">
            <a:avLst/>
          </a:prstGeom>
          <a:ln>
            <a:noFill/>
          </a:ln>
          <a:effectLst>
            <a:outerShdw blurRad="190500" algn="tl" rotWithShape="0">
              <a:srgbClr val="000000">
                <a:alpha val="70000"/>
              </a:srgbClr>
            </a:outerShdw>
          </a:effectLst>
        </p:spPr>
      </p:pic>
      <p:pic>
        <p:nvPicPr>
          <p:cNvPr id="6" name="Объект 5"/>
          <p:cNvPicPr>
            <a:picLocks noGrp="1" noChangeAspect="1"/>
          </p:cNvPicPr>
          <p:nvPr>
            <p:ph sz="half" idx="1"/>
          </p:nvPr>
        </p:nvPicPr>
        <p:blipFill>
          <a:blip r:embed="rId6" cstate="print">
            <a:extLst>
              <a:ext uri="{28A0092B-C50C-407E-A947-70E740481C1C}">
                <a14:useLocalDpi xmlns:a14="http://schemas.microsoft.com/office/drawing/2010/main" val="0"/>
              </a:ext>
            </a:extLst>
          </a:blip>
          <a:stretch>
            <a:fillRect/>
          </a:stretch>
        </p:blipFill>
        <p:spPr>
          <a:xfrm>
            <a:off x="1455375" y="507027"/>
            <a:ext cx="2068261" cy="3135280"/>
          </a:xfrm>
          <a:effectLst>
            <a:softEdge rad="63500"/>
          </a:effectLst>
        </p:spPr>
      </p:pic>
    </p:spTree>
    <p:extLst>
      <p:ext uri="{BB962C8B-B14F-4D97-AF65-F5344CB8AC3E}">
        <p14:creationId xmlns:p14="http://schemas.microsoft.com/office/powerpoint/2010/main" val="384152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89DF6E-C122-4420-AE8C-401742F9A915}"/>
              </a:ext>
            </a:extLst>
          </p:cNvPr>
          <p:cNvSpPr>
            <a:spLocks noGrp="1"/>
          </p:cNvSpPr>
          <p:nvPr>
            <p:ph type="title"/>
          </p:nvPr>
        </p:nvSpPr>
        <p:spPr>
          <a:xfrm>
            <a:off x="1407884" y="648798"/>
            <a:ext cx="3655284" cy="639445"/>
          </a:xfrm>
        </p:spPr>
        <p:txBody>
          <a:bodyPr vert="horz" lIns="91440" tIns="45720" rIns="91440" bIns="45720" rtlCol="0" anchor="ctr">
            <a:noAutofit/>
          </a:bodyPr>
          <a:lstStyle/>
          <a:p>
            <a:pPr algn="ctr"/>
            <a:r>
              <a:rPr lang="en-US" b="1" kern="1200" dirty="0" err="1">
                <a:solidFill>
                  <a:srgbClr val="993366"/>
                </a:solidFill>
              </a:rPr>
              <a:t>Усанова</a:t>
            </a:r>
            <a:r>
              <a:rPr lang="en-US" b="1" kern="1200" dirty="0">
                <a:solidFill>
                  <a:srgbClr val="993366"/>
                </a:solidFill>
              </a:rPr>
              <a:t/>
            </a:r>
            <a:br>
              <a:rPr lang="en-US" b="1" kern="1200" dirty="0">
                <a:solidFill>
                  <a:srgbClr val="993366"/>
                </a:solidFill>
              </a:rPr>
            </a:br>
            <a:r>
              <a:rPr lang="en-US" b="0" kern="1200" dirty="0">
                <a:solidFill>
                  <a:srgbClr val="993366"/>
                </a:solidFill>
              </a:rPr>
              <a:t> </a:t>
            </a:r>
            <a:r>
              <a:rPr lang="en-US" kern="1200" dirty="0" err="1">
                <a:solidFill>
                  <a:srgbClr val="993366"/>
                </a:solidFill>
              </a:rPr>
              <a:t>Зоя</a:t>
            </a:r>
            <a:r>
              <a:rPr lang="en-US" b="0" kern="1200" dirty="0">
                <a:solidFill>
                  <a:srgbClr val="993366"/>
                </a:solidFill>
              </a:rPr>
              <a:t> </a:t>
            </a:r>
            <a:r>
              <a:rPr lang="ru-RU" b="0" kern="1200" dirty="0" smtClean="0">
                <a:solidFill>
                  <a:srgbClr val="993366"/>
                </a:solidFill>
              </a:rPr>
              <a:t/>
            </a:r>
            <a:br>
              <a:rPr lang="ru-RU" b="0" kern="1200" dirty="0" smtClean="0">
                <a:solidFill>
                  <a:srgbClr val="993366"/>
                </a:solidFill>
              </a:rPr>
            </a:br>
            <a:r>
              <a:rPr lang="en-US" b="1" kern="1200" dirty="0" err="1" smtClean="0">
                <a:solidFill>
                  <a:srgbClr val="993366"/>
                </a:solidFill>
              </a:rPr>
              <a:t>Ивановна</a:t>
            </a:r>
            <a:r>
              <a:rPr lang="en-US" sz="3200" b="1" kern="1200" spc="300" dirty="0">
                <a:latin typeface="+mj-lt"/>
                <a:ea typeface="+mj-ea"/>
                <a:cs typeface="+mj-cs"/>
              </a:rPr>
              <a:t> </a:t>
            </a:r>
            <a:endParaRPr lang="en-US" sz="3200" kern="1200" spc="300" dirty="0">
              <a:latin typeface="+mj-lt"/>
              <a:cs typeface="Calibri Light" panose="020F0302020204030204"/>
            </a:endParaRPr>
          </a:p>
        </p:txBody>
      </p:sp>
      <p:sp>
        <p:nvSpPr>
          <p:cNvPr id="4" name="Text Placeholder 3">
            <a:extLst>
              <a:ext uri="{FF2B5EF4-FFF2-40B4-BE49-F238E27FC236}">
                <a16:creationId xmlns:a16="http://schemas.microsoft.com/office/drawing/2014/main" xmlns="" id="{A369E9B2-E8EA-4E82-A034-0930BE7C14F3}"/>
              </a:ext>
            </a:extLst>
          </p:cNvPr>
          <p:cNvSpPr>
            <a:spLocks noGrp="1"/>
          </p:cNvSpPr>
          <p:nvPr>
            <p:ph type="body" idx="2"/>
          </p:nvPr>
        </p:nvSpPr>
        <p:spPr>
          <a:xfrm>
            <a:off x="778151" y="1886457"/>
            <a:ext cx="3657539" cy="3259078"/>
          </a:xfrm>
        </p:spPr>
        <p:txBody>
          <a:bodyPr vert="horz" lIns="91440" tIns="45720" rIns="91440" bIns="45720" rtlCol="0" anchor="t">
            <a:noAutofit/>
          </a:bodyPr>
          <a:lstStyle/>
          <a:p>
            <a:pPr algn="ctr"/>
            <a:r>
              <a:rPr lang="ru-RU" i="1" dirty="0" smtClean="0"/>
              <a:t>Академик Российской Академии Естествознания (РАЕ), </a:t>
            </a:r>
            <a:endParaRPr lang="ru-RU" dirty="0" smtClean="0"/>
          </a:p>
          <a:p>
            <a:pPr algn="ctr"/>
            <a:r>
              <a:rPr lang="ru-RU" i="1" dirty="0" smtClean="0"/>
              <a:t>доктор сельскохозяйственных наук, профессор кафедры </a:t>
            </a:r>
            <a:r>
              <a:rPr lang="ru-RU" i="1" dirty="0"/>
              <a:t>технологии производства, переработки и хранения продукции </a:t>
            </a:r>
            <a:r>
              <a:rPr lang="ru-RU" i="1" dirty="0" smtClean="0"/>
              <a:t>растениеводства </a:t>
            </a:r>
            <a:r>
              <a:rPr lang="ru-RU" i="1" dirty="0" smtClean="0"/>
              <a:t>Тверской государственной</a:t>
            </a:r>
            <a:r>
              <a:rPr lang="en-US" i="1" dirty="0" smtClean="0"/>
              <a:t> </a:t>
            </a:r>
            <a:r>
              <a:rPr lang="ru-RU" i="1" dirty="0" smtClean="0"/>
              <a:t>сельскохозяйственной академии</a:t>
            </a:r>
            <a:endParaRPr lang="ru-RU" dirty="0" smtClean="0"/>
          </a:p>
          <a:p>
            <a:endParaRPr lang="en-US" sz="1400" dirty="0">
              <a:cs typeface="Calibri" panose="020F0502020204030204"/>
            </a:endParaRPr>
          </a:p>
          <a:p>
            <a:pPr indent="-228600">
              <a:buFont typeface="Arial" panose="020B0604020202020204" pitchFamily="34" charset="0"/>
              <a:buChar char="•"/>
            </a:pPr>
            <a:endParaRPr lang="en-US" sz="1400" dirty="0">
              <a:solidFill>
                <a:srgbClr val="FFFFFF"/>
              </a:solidFill>
            </a:endParaRPr>
          </a:p>
        </p:txBody>
      </p:sp>
      <p:pic>
        <p:nvPicPr>
          <p:cNvPr id="6" name="Picture 7">
            <a:extLst>
              <a:ext uri="{FF2B5EF4-FFF2-40B4-BE49-F238E27FC236}">
                <a16:creationId xmlns:a16="http://schemas.microsoft.com/office/drawing/2014/main" xmlns="" id="{4B92B9E8-FC99-4D40-9C40-9D9A3E7989AE}"/>
              </a:ext>
            </a:extLst>
          </p:cNvPr>
          <p:cNvPicPr>
            <a:picLocks noChangeAspect="1"/>
          </p:cNvPicPr>
          <p:nvPr/>
        </p:nvPicPr>
        <p:blipFill>
          <a:blip r:embed="rId3" cstate="print">
            <a:clrChange>
              <a:clrFrom>
                <a:srgbClr val="FFFFFF"/>
              </a:clrFrom>
              <a:clrTo>
                <a:srgbClr val="FFFFFF">
                  <a:alpha val="0"/>
                </a:srgbClr>
              </a:clrTo>
            </a:clrChange>
          </a:blip>
          <a:stretch>
            <a:fillRect/>
          </a:stretch>
        </p:blipFill>
        <p:spPr>
          <a:xfrm>
            <a:off x="778151" y="343320"/>
            <a:ext cx="974318" cy="977480"/>
          </a:xfrm>
          <a:prstGeom prst="rect">
            <a:avLst/>
          </a:prstGeom>
        </p:spPr>
      </p:pic>
      <p:pic>
        <p:nvPicPr>
          <p:cNvPr id="10" name="Picture 11" descr="Изображение выглядит как желтый, цветок, растение, держит&#10;&#10;Описание создано с очень высокой степенью достоверности">
            <a:extLst>
              <a:ext uri="{FF2B5EF4-FFF2-40B4-BE49-F238E27FC236}">
                <a16:creationId xmlns:a16="http://schemas.microsoft.com/office/drawing/2014/main" xmlns="" id="{F5EF291F-4237-4B4B-BB32-BA90C14CEF74}"/>
              </a:ext>
            </a:extLst>
          </p:cNvPr>
          <p:cNvPicPr>
            <a:picLocks noChangeAspect="1"/>
          </p:cNvPicPr>
          <p:nvPr/>
        </p:nvPicPr>
        <p:blipFill>
          <a:blip r:embed="rId4" cstate="print"/>
          <a:stretch>
            <a:fillRect/>
          </a:stretch>
        </p:blipFill>
        <p:spPr>
          <a:xfrm>
            <a:off x="1001643" y="4455886"/>
            <a:ext cx="3024930" cy="1734456"/>
          </a:xfrm>
          <a:prstGeom prst="rect">
            <a:avLst/>
          </a:prstGeom>
        </p:spPr>
      </p:pic>
      <p:sp>
        <p:nvSpPr>
          <p:cNvPr id="3" name="TextBox 2"/>
          <p:cNvSpPr txBox="1"/>
          <p:nvPr/>
        </p:nvSpPr>
        <p:spPr>
          <a:xfrm>
            <a:off x="4862286" y="3196500"/>
            <a:ext cx="3657600" cy="2800767"/>
          </a:xfrm>
          <a:prstGeom prst="rect">
            <a:avLst/>
          </a:prstGeom>
          <a:noFill/>
        </p:spPr>
        <p:txBody>
          <a:bodyPr wrap="square" rtlCol="0">
            <a:spAutoFit/>
          </a:bodyPr>
          <a:lstStyle/>
          <a:p>
            <a:r>
              <a:rPr lang="ru-RU" sz="1100" dirty="0" smtClean="0"/>
              <a:t> Является автором более одиннадцати </a:t>
            </a:r>
            <a:r>
              <a:rPr lang="ru-RU" sz="1100" dirty="0"/>
              <a:t>патентов на </a:t>
            </a:r>
            <a:r>
              <a:rPr lang="ru-RU" sz="1100" dirty="0" smtClean="0"/>
              <a:t>изобретения. Изобретения </a:t>
            </a:r>
            <a:r>
              <a:rPr lang="ru-RU" sz="1100" dirty="0"/>
              <a:t>относятся к области сельского хозяйства, в частности растениеводства, </a:t>
            </a:r>
            <a:r>
              <a:rPr lang="ru-RU" sz="1100" dirty="0" err="1"/>
              <a:t>нанотехнологиям</a:t>
            </a:r>
            <a:r>
              <a:rPr lang="ru-RU" sz="1100" dirty="0"/>
              <a:t>, рекультивации, а также биохимии и пищевой промышленности. Могут быть использованы для выращивания сельскохозяйственных растений в Нечерноземной зоне, при поиске путей повышения их урожайности и пищевой ценности экологически безопасными способами.  Соавтор полезной модели «Корпус плуга для обработки почвы при возделывании топинамбура» (2013 г.). Полезная модель относится к сельскохозяйственному машиностроению и может быть использована для основной обработки почвы при возделывании топинамбура.</a:t>
            </a:r>
          </a:p>
          <a:p>
            <a:endParaRPr lang="ru-RU" sz="1100" dirty="0"/>
          </a:p>
        </p:txBody>
      </p:sp>
      <p:pic>
        <p:nvPicPr>
          <p:cNvPr id="8" name="Объект 7"/>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5297715" y="512337"/>
            <a:ext cx="2670628" cy="2670628"/>
          </a:xfrm>
          <a:effectLst>
            <a:softEdge rad="127000"/>
          </a:effectLst>
        </p:spPr>
      </p:pic>
    </p:spTree>
    <p:extLst>
      <p:ext uri="{BB962C8B-B14F-4D97-AF65-F5344CB8AC3E}">
        <p14:creationId xmlns:p14="http://schemas.microsoft.com/office/powerpoint/2010/main" val="2791795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0B54B4-1CF3-4B70-8980-54B4D6362DE3}"/>
              </a:ext>
            </a:extLst>
          </p:cNvPr>
          <p:cNvSpPr>
            <a:spLocks noGrp="1"/>
          </p:cNvSpPr>
          <p:nvPr>
            <p:ph type="title"/>
          </p:nvPr>
        </p:nvSpPr>
        <p:spPr>
          <a:xfrm>
            <a:off x="1698171" y="360015"/>
            <a:ext cx="2844800" cy="1103085"/>
          </a:xfrm>
        </p:spPr>
        <p:txBody>
          <a:bodyPr vert="horz" lIns="68580" tIns="34290" rIns="68580" bIns="34290" rtlCol="0" anchor="b">
            <a:noAutofit/>
          </a:bodyPr>
          <a:lstStyle/>
          <a:p>
            <a:pPr algn="ctr">
              <a:lnSpc>
                <a:spcPct val="150000"/>
              </a:lnSpc>
            </a:pPr>
            <a:r>
              <a:rPr lang="en-US" b="1" kern="1200" dirty="0" err="1">
                <a:solidFill>
                  <a:srgbClr val="993366"/>
                </a:solidFill>
                <a:latin typeface="+mj-lt"/>
                <a:ea typeface="+mj-ea"/>
                <a:cs typeface="+mj-cs"/>
              </a:rPr>
              <a:t>Червинец</a:t>
            </a:r>
            <a:r>
              <a:rPr lang="en-US" b="1" kern="1200" dirty="0">
                <a:solidFill>
                  <a:srgbClr val="993366"/>
                </a:solidFill>
                <a:latin typeface="+mj-lt"/>
                <a:ea typeface="+mj-ea"/>
                <a:cs typeface="+mj-cs"/>
              </a:rPr>
              <a:t> </a:t>
            </a:r>
            <a:endParaRPr lang="en-US" kern="1200" dirty="0">
              <a:solidFill>
                <a:srgbClr val="993366"/>
              </a:solidFill>
              <a:latin typeface="+mj-lt"/>
              <a:ea typeface="+mj-ea"/>
              <a:cs typeface="+mj-cs"/>
            </a:endParaRPr>
          </a:p>
          <a:p>
            <a:pPr algn="ctr"/>
            <a:r>
              <a:rPr lang="en-US" b="1" kern="1200" dirty="0" err="1">
                <a:solidFill>
                  <a:srgbClr val="993366"/>
                </a:solidFill>
                <a:latin typeface="+mj-lt"/>
                <a:ea typeface="+mj-ea"/>
                <a:cs typeface="+mj-cs"/>
              </a:rPr>
              <a:t>Юлия</a:t>
            </a:r>
            <a:r>
              <a:rPr lang="en-US" b="1" kern="1200" dirty="0">
                <a:solidFill>
                  <a:srgbClr val="993366"/>
                </a:solidFill>
                <a:latin typeface="+mj-lt"/>
                <a:ea typeface="+mj-ea"/>
                <a:cs typeface="+mj-cs"/>
              </a:rPr>
              <a:t> </a:t>
            </a:r>
            <a:r>
              <a:rPr lang="en-US" b="1" kern="1200" dirty="0" err="1">
                <a:solidFill>
                  <a:srgbClr val="993366"/>
                </a:solidFill>
                <a:latin typeface="+mj-lt"/>
                <a:ea typeface="+mj-ea"/>
                <a:cs typeface="+mj-cs"/>
              </a:rPr>
              <a:t>Вячеславовна</a:t>
            </a:r>
            <a:endParaRPr lang="en-US" kern="1200" dirty="0">
              <a:solidFill>
                <a:srgbClr val="993366"/>
              </a:solidFill>
              <a:latin typeface="+mj-lt"/>
              <a:ea typeface="+mj-ea"/>
              <a:cs typeface="+mj-cs"/>
            </a:endParaRPr>
          </a:p>
        </p:txBody>
      </p:sp>
      <p:sp>
        <p:nvSpPr>
          <p:cNvPr id="4" name="Text Placeholder 3">
            <a:extLst>
              <a:ext uri="{FF2B5EF4-FFF2-40B4-BE49-F238E27FC236}">
                <a16:creationId xmlns:a16="http://schemas.microsoft.com/office/drawing/2014/main" xmlns="" id="{B6F7AFFD-C8F8-40DC-BD76-1F2E04A8CDEC}"/>
              </a:ext>
            </a:extLst>
          </p:cNvPr>
          <p:cNvSpPr>
            <a:spLocks noGrp="1"/>
          </p:cNvSpPr>
          <p:nvPr>
            <p:ph type="body" idx="2"/>
          </p:nvPr>
        </p:nvSpPr>
        <p:spPr>
          <a:xfrm>
            <a:off x="825791" y="1704007"/>
            <a:ext cx="3705791" cy="4450049"/>
          </a:xfrm>
        </p:spPr>
        <p:txBody>
          <a:bodyPr vert="horz" lIns="68580" tIns="34290" rIns="68580" bIns="34290" rtlCol="0" anchor="ctr">
            <a:normAutofit lnSpcReduction="10000"/>
          </a:bodyPr>
          <a:lstStyle/>
          <a:p>
            <a:pPr indent="-171450" algn="ctr">
              <a:lnSpc>
                <a:spcPct val="120000"/>
              </a:lnSpc>
            </a:pPr>
            <a:r>
              <a:rPr lang="ru-RU" sz="1200" i="1" dirty="0" err="1" smtClean="0"/>
              <a:t>П</a:t>
            </a:r>
            <a:r>
              <a:rPr lang="en-US" sz="1200" i="1" dirty="0" err="1" smtClean="0"/>
              <a:t>рофессор</a:t>
            </a:r>
            <a:r>
              <a:rPr lang="en-US" sz="1200" i="1" dirty="0" smtClean="0"/>
              <a:t> </a:t>
            </a:r>
            <a:r>
              <a:rPr lang="en-US" sz="1200" i="1" dirty="0" err="1"/>
              <a:t>кафедры</a:t>
            </a:r>
            <a:r>
              <a:rPr lang="en-US" sz="1200" i="1" dirty="0"/>
              <a:t> </a:t>
            </a:r>
            <a:r>
              <a:rPr lang="en-US" sz="1200" i="1" dirty="0" err="1"/>
              <a:t>микробиологии</a:t>
            </a:r>
            <a:r>
              <a:rPr lang="en-US" sz="1200" i="1" dirty="0"/>
              <a:t> и </a:t>
            </a:r>
            <a:r>
              <a:rPr lang="en-US" sz="1200" i="1" dirty="0" err="1" smtClean="0"/>
              <a:t>вирусологии</a:t>
            </a:r>
            <a:r>
              <a:rPr lang="en-US" sz="1200" i="1" dirty="0" smtClean="0"/>
              <a:t> </a:t>
            </a:r>
            <a:r>
              <a:rPr lang="en-US" sz="1200" i="1" dirty="0"/>
              <a:t>с </a:t>
            </a:r>
            <a:r>
              <a:rPr lang="en-US" sz="1200" i="1" dirty="0" err="1"/>
              <a:t>курсом</a:t>
            </a:r>
            <a:r>
              <a:rPr lang="en-US" sz="1200" i="1" dirty="0"/>
              <a:t> </a:t>
            </a:r>
            <a:r>
              <a:rPr lang="en-US" sz="1200" i="1" dirty="0" err="1" smtClean="0"/>
              <a:t>иммунологии</a:t>
            </a:r>
            <a:r>
              <a:rPr lang="en-US" sz="1200" i="1" dirty="0" smtClean="0"/>
              <a:t>, </a:t>
            </a:r>
            <a:r>
              <a:rPr lang="en-US" sz="1200" i="1" dirty="0" err="1" smtClean="0"/>
              <a:t>профессор</a:t>
            </a:r>
            <a:r>
              <a:rPr lang="en-US" sz="1200" i="1" dirty="0" smtClean="0"/>
              <a:t> РАЕ</a:t>
            </a:r>
            <a:r>
              <a:rPr lang="ru-RU" sz="1200" i="1" dirty="0" smtClean="0"/>
              <a:t>, </a:t>
            </a:r>
            <a:r>
              <a:rPr lang="en-US" sz="1200" i="1" dirty="0" err="1" smtClean="0"/>
              <a:t>доктор</a:t>
            </a:r>
            <a:r>
              <a:rPr lang="en-US" sz="1200" i="1" dirty="0" smtClean="0"/>
              <a:t> </a:t>
            </a:r>
            <a:r>
              <a:rPr lang="en-US" sz="1200" i="1" dirty="0" err="1"/>
              <a:t>медицинских</a:t>
            </a:r>
            <a:r>
              <a:rPr lang="en-US" sz="1200" i="1" dirty="0"/>
              <a:t> </a:t>
            </a:r>
            <a:r>
              <a:rPr lang="en-US" sz="1200" i="1" dirty="0" err="1" smtClean="0"/>
              <a:t>наук</a:t>
            </a:r>
            <a:r>
              <a:rPr lang="ru-RU" sz="1200" i="1" dirty="0" smtClean="0"/>
              <a:t>, декан фармацевтического </a:t>
            </a:r>
            <a:r>
              <a:rPr lang="ru-RU" sz="1200" i="1" dirty="0" smtClean="0"/>
              <a:t>факультета </a:t>
            </a:r>
            <a:r>
              <a:rPr lang="en-US" sz="1200" i="1" dirty="0" err="1" smtClean="0"/>
              <a:t>Тверско</a:t>
            </a:r>
            <a:r>
              <a:rPr lang="ru-RU" sz="1200" i="1" dirty="0" err="1" smtClean="0"/>
              <a:t>го</a:t>
            </a:r>
            <a:r>
              <a:rPr lang="ru-RU" sz="1200" i="1" dirty="0" smtClean="0"/>
              <a:t> </a:t>
            </a:r>
            <a:r>
              <a:rPr lang="en-US" sz="1200" i="1" dirty="0" err="1" smtClean="0"/>
              <a:t>государственн</a:t>
            </a:r>
            <a:r>
              <a:rPr lang="ru-RU" sz="1200" i="1" dirty="0" smtClean="0"/>
              <a:t>ого</a:t>
            </a:r>
            <a:r>
              <a:rPr lang="en-US" sz="1200" i="1" dirty="0" smtClean="0"/>
              <a:t> </a:t>
            </a:r>
            <a:r>
              <a:rPr lang="en-US" sz="1200" i="1" dirty="0" err="1" smtClean="0"/>
              <a:t>медицинск</a:t>
            </a:r>
            <a:r>
              <a:rPr lang="ru-RU" sz="1200" i="1" dirty="0" smtClean="0"/>
              <a:t>ого</a:t>
            </a:r>
            <a:r>
              <a:rPr lang="en-US" sz="1200" i="1" dirty="0" smtClean="0"/>
              <a:t> </a:t>
            </a:r>
            <a:r>
              <a:rPr lang="en-US" sz="1200" i="1" dirty="0" err="1" smtClean="0"/>
              <a:t>университет</a:t>
            </a:r>
            <a:r>
              <a:rPr lang="ru-RU" sz="1200" i="1" dirty="0" smtClean="0"/>
              <a:t>а</a:t>
            </a:r>
          </a:p>
          <a:p>
            <a:pPr indent="-171450" algn="ctr">
              <a:lnSpc>
                <a:spcPct val="120000"/>
              </a:lnSpc>
            </a:pPr>
            <a:endParaRPr lang="en-US" sz="1200" i="1" dirty="0"/>
          </a:p>
          <a:p>
            <a:r>
              <a:rPr lang="ru-RU" sz="1200" dirty="0" smtClean="0"/>
              <a:t>  Является </a:t>
            </a:r>
            <a:r>
              <a:rPr lang="ru-RU" sz="1200" dirty="0" smtClean="0"/>
              <a:t>автором девяти патентов: «Способ местного лечения воспалительных заболеваний пародонта» (2010 г.), «Штамм бактерий </a:t>
            </a:r>
            <a:r>
              <a:rPr lang="ru-RU" sz="1200" dirty="0" err="1" smtClean="0"/>
              <a:t>Lactobacillus</a:t>
            </a:r>
            <a:r>
              <a:rPr lang="ru-RU" sz="1200" dirty="0" smtClean="0"/>
              <a:t> </a:t>
            </a:r>
            <a:r>
              <a:rPr lang="ru-RU" sz="1200" dirty="0" err="1" smtClean="0"/>
              <a:t>plantarum</a:t>
            </a:r>
            <a:r>
              <a:rPr lang="ru-RU" sz="1200" dirty="0" smtClean="0"/>
              <a:t>, обладающий широким спектром антагонистической активности по отношению к патогенным и условно-патогенным микроорганизмам» (2013 г.), «Штамм бактерий </a:t>
            </a:r>
            <a:r>
              <a:rPr lang="ru-RU" sz="1200" dirty="0" err="1" smtClean="0"/>
              <a:t>Lactobacillus</a:t>
            </a:r>
            <a:r>
              <a:rPr lang="ru-RU" sz="1200" dirty="0" smtClean="0"/>
              <a:t> </a:t>
            </a:r>
            <a:r>
              <a:rPr lang="ru-RU" sz="1200" dirty="0" err="1" smtClean="0"/>
              <a:t>rhamnosus</a:t>
            </a:r>
            <a:r>
              <a:rPr lang="ru-RU" sz="1200" dirty="0" smtClean="0"/>
              <a:t>, обладающий широким спектром антагонистической активности по отношению к патогенным и условно-патогенным микроорганизмам» (2017 г.), «Способ определения адгезии микроорганизмов на эпителиальных клетках слизистой оболочки полости рта и клеточной линии </a:t>
            </a:r>
            <a:r>
              <a:rPr lang="ru-RU" sz="1200" dirty="0" err="1" smtClean="0"/>
              <a:t>НЕр</a:t>
            </a:r>
            <a:r>
              <a:rPr lang="ru-RU" sz="1200" dirty="0" smtClean="0"/>
              <a:t> 2» (2017 г.), «Способ диагностики газового состава метаболитов </a:t>
            </a:r>
            <a:r>
              <a:rPr lang="ru-RU" sz="1200" dirty="0" err="1" smtClean="0"/>
              <a:t>микробиоты</a:t>
            </a:r>
            <a:r>
              <a:rPr lang="ru-RU" sz="1200" dirty="0" smtClean="0"/>
              <a:t> человека» (2019 г.) и др.</a:t>
            </a:r>
            <a:endParaRPr lang="en-US" sz="1200" dirty="0">
              <a:solidFill>
                <a:srgbClr val="FFFFFF"/>
              </a:solidFill>
            </a:endParaRPr>
          </a:p>
        </p:txBody>
      </p:sp>
      <p:pic>
        <p:nvPicPr>
          <p:cNvPr id="12" name="Picture 12" descr="Изображение выглядит как векторная графика&#10;&#10;Описание создано с высокой степенью достоверности">
            <a:extLst>
              <a:ext uri="{FF2B5EF4-FFF2-40B4-BE49-F238E27FC236}">
                <a16:creationId xmlns:a16="http://schemas.microsoft.com/office/drawing/2014/main" xmlns="" id="{6565FF14-805B-4CF6-83FD-E0F32DF8ECE6}"/>
              </a:ext>
            </a:extLst>
          </p:cNvPr>
          <p:cNvPicPr>
            <a:picLocks noChangeAspect="1"/>
          </p:cNvPicPr>
          <p:nvPr/>
        </p:nvPicPr>
        <p:blipFill>
          <a:blip r:embed="rId2" cstate="print"/>
          <a:stretch>
            <a:fillRect/>
          </a:stretch>
        </p:blipFill>
        <p:spPr>
          <a:xfrm>
            <a:off x="831448" y="441265"/>
            <a:ext cx="984805" cy="947875"/>
          </a:xfrm>
          <a:prstGeom prst="rect">
            <a:avLst/>
          </a:prstGeom>
        </p:spPr>
      </p:pic>
      <p:sp>
        <p:nvSpPr>
          <p:cNvPr id="3" name="TextBox 2"/>
          <p:cNvSpPr txBox="1"/>
          <p:nvPr/>
        </p:nvSpPr>
        <p:spPr>
          <a:xfrm>
            <a:off x="4833257" y="3715658"/>
            <a:ext cx="3614057" cy="1200329"/>
          </a:xfrm>
          <a:prstGeom prst="rect">
            <a:avLst/>
          </a:prstGeom>
          <a:noFill/>
        </p:spPr>
        <p:txBody>
          <a:bodyPr wrap="square" rtlCol="0">
            <a:spAutoFit/>
          </a:bodyPr>
          <a:lstStyle/>
          <a:p>
            <a:pPr algn="ctr"/>
            <a:r>
              <a:rPr lang="ru-RU" sz="1200" dirty="0"/>
              <a:t>Изобретения относятся к области стоматологии, экспериментальной медицины и микробиологии, биотехнологии, пищевой и </a:t>
            </a:r>
            <a:r>
              <a:rPr lang="ru-RU" sz="1200" dirty="0" smtClean="0"/>
              <a:t>медицинской промышленности</a:t>
            </a:r>
            <a:r>
              <a:rPr lang="ru-RU" dirty="0"/>
              <a:t>.</a:t>
            </a:r>
          </a:p>
          <a:p>
            <a:pPr algn="ctr"/>
            <a:endParaRPr lang="ru-RU" dirty="0"/>
          </a:p>
        </p:txBody>
      </p:sp>
      <p:pic>
        <p:nvPicPr>
          <p:cNvPr id="8" name="Объект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963886" y="652612"/>
            <a:ext cx="3483428" cy="2612572"/>
          </a:xfrm>
          <a:effectLst>
            <a:softEdge rad="127000"/>
          </a:effectLst>
        </p:spPr>
      </p:pic>
    </p:spTree>
    <p:extLst>
      <p:ext uri="{BB962C8B-B14F-4D97-AF65-F5344CB8AC3E}">
        <p14:creationId xmlns:p14="http://schemas.microsoft.com/office/powerpoint/2010/main" val="1383396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4057" y="2452914"/>
            <a:ext cx="3410857" cy="369332"/>
          </a:xfrm>
          <a:prstGeom prst="rect">
            <a:avLst/>
          </a:prstGeom>
          <a:noFill/>
        </p:spPr>
        <p:txBody>
          <a:bodyPr wrap="square" rtlCol="0">
            <a:spAutoFit/>
          </a:bodyPr>
          <a:lstStyle/>
          <a:p>
            <a:r>
              <a:rPr lang="ru-RU" dirty="0" smtClean="0"/>
              <a:t>Продолжение следует….</a:t>
            </a:r>
            <a:endParaRPr lang="ru-RU" dirty="0"/>
          </a:p>
        </p:txBody>
      </p:sp>
    </p:spTree>
    <p:extLst>
      <p:ext uri="{BB962C8B-B14F-4D97-AF65-F5344CB8AC3E}">
        <p14:creationId xmlns:p14="http://schemas.microsoft.com/office/powerpoint/2010/main" val="2310267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02630" y="790412"/>
            <a:ext cx="3817256" cy="4524315"/>
          </a:xfrm>
          <a:prstGeom prst="rect">
            <a:avLst/>
          </a:prstGeom>
          <a:noFill/>
        </p:spPr>
        <p:txBody>
          <a:bodyPr wrap="square" rtlCol="0">
            <a:spAutoFit/>
          </a:bodyPr>
          <a:lstStyle/>
          <a:p>
            <a:pPr algn="ctr"/>
            <a:r>
              <a:rPr lang="ru-RU" b="1" dirty="0" smtClean="0">
                <a:solidFill>
                  <a:srgbClr val="993366"/>
                </a:solidFill>
              </a:rPr>
              <a:t>Изобретательницы - 2019</a:t>
            </a:r>
            <a:endParaRPr lang="ru-RU" b="1" dirty="0">
              <a:solidFill>
                <a:srgbClr val="993366"/>
              </a:solidFill>
            </a:endParaRPr>
          </a:p>
          <a:p>
            <a:r>
              <a:rPr lang="ru-RU" b="1" dirty="0"/>
              <a:t> </a:t>
            </a:r>
            <a:endParaRPr lang="ru-RU" dirty="0"/>
          </a:p>
          <a:p>
            <a:pPr marL="285750" indent="-285750">
              <a:lnSpc>
                <a:spcPct val="150000"/>
              </a:lnSpc>
              <a:buFont typeface="Wingdings" panose="05000000000000000000" pitchFamily="2" charset="2"/>
              <a:buChar char="§"/>
            </a:pPr>
            <a:r>
              <a:rPr lang="ru-RU" sz="1400" dirty="0"/>
              <a:t>Афанасьева Людмила Евгеньевна</a:t>
            </a:r>
          </a:p>
          <a:p>
            <a:pPr marL="285750" indent="-285750">
              <a:lnSpc>
                <a:spcPct val="150000"/>
              </a:lnSpc>
              <a:buFont typeface="Wingdings" panose="05000000000000000000" pitchFamily="2" charset="2"/>
              <a:buChar char="§"/>
            </a:pPr>
            <a:r>
              <a:rPr lang="ru-RU" sz="1400" dirty="0"/>
              <a:t>Егорова Елена Николаевна</a:t>
            </a:r>
          </a:p>
          <a:p>
            <a:pPr marL="285750" indent="-285750">
              <a:lnSpc>
                <a:spcPct val="150000"/>
              </a:lnSpc>
              <a:buFont typeface="Wingdings" panose="05000000000000000000" pitchFamily="2" charset="2"/>
              <a:buChar char="§"/>
            </a:pPr>
            <a:r>
              <a:rPr lang="ru-RU" sz="1400" dirty="0"/>
              <a:t>Колесникова Ирина Юрьевна</a:t>
            </a:r>
          </a:p>
          <a:p>
            <a:pPr marL="285750" indent="-285750">
              <a:lnSpc>
                <a:spcPct val="150000"/>
              </a:lnSpc>
              <a:buFont typeface="Wingdings" panose="05000000000000000000" pitchFamily="2" charset="2"/>
              <a:buChar char="§"/>
            </a:pPr>
            <a:r>
              <a:rPr lang="ru-RU" sz="1400" dirty="0"/>
              <a:t>Лазарева Оксана Сергеевна</a:t>
            </a:r>
          </a:p>
          <a:p>
            <a:pPr marL="285750" indent="-285750">
              <a:lnSpc>
                <a:spcPct val="150000"/>
              </a:lnSpc>
              <a:buFont typeface="Wingdings" panose="05000000000000000000" pitchFamily="2" charset="2"/>
              <a:buChar char="§"/>
            </a:pPr>
            <a:r>
              <a:rPr lang="ru-RU" sz="1400" dirty="0"/>
              <a:t>Малышкина Ольга Витальевна</a:t>
            </a:r>
          </a:p>
          <a:p>
            <a:pPr marL="285750" indent="-285750">
              <a:lnSpc>
                <a:spcPct val="150000"/>
              </a:lnSpc>
              <a:buFont typeface="Wingdings" panose="05000000000000000000" pitchFamily="2" charset="2"/>
              <a:buChar char="§"/>
            </a:pPr>
            <a:r>
              <a:rPr lang="ru-RU" sz="1400" dirty="0" err="1"/>
              <a:t>Ожимкова</a:t>
            </a:r>
            <a:r>
              <a:rPr lang="ru-RU" sz="1400" dirty="0"/>
              <a:t> Елена </a:t>
            </a:r>
            <a:r>
              <a:rPr lang="ru-RU" sz="1400" dirty="0" smtClean="0"/>
              <a:t>Владимировна</a:t>
            </a:r>
          </a:p>
          <a:p>
            <a:pPr marL="285750" indent="-285750">
              <a:lnSpc>
                <a:spcPct val="150000"/>
              </a:lnSpc>
              <a:buFont typeface="Wingdings" panose="05000000000000000000" pitchFamily="2" charset="2"/>
              <a:buChar char="§"/>
            </a:pPr>
            <a:r>
              <a:rPr lang="ru-RU" sz="1400" dirty="0"/>
              <a:t>Петропавловская Виктория </a:t>
            </a:r>
            <a:r>
              <a:rPr lang="ru-RU" sz="1400" dirty="0" smtClean="0"/>
              <a:t>Борисовна</a:t>
            </a:r>
            <a:endParaRPr lang="ru-RU" sz="1400" dirty="0"/>
          </a:p>
          <a:p>
            <a:pPr marL="285750" indent="-285750">
              <a:lnSpc>
                <a:spcPct val="150000"/>
              </a:lnSpc>
              <a:buFont typeface="Wingdings" panose="05000000000000000000" pitchFamily="2" charset="2"/>
              <a:buChar char="§"/>
            </a:pPr>
            <a:r>
              <a:rPr lang="ru-RU" sz="1400" dirty="0"/>
              <a:t>Рыбакова Маргарита Викторовна</a:t>
            </a:r>
          </a:p>
          <a:p>
            <a:pPr marL="285750" indent="-285750">
              <a:lnSpc>
                <a:spcPct val="150000"/>
              </a:lnSpc>
              <a:buFont typeface="Wingdings" panose="05000000000000000000" pitchFamily="2" charset="2"/>
              <a:buChar char="§"/>
            </a:pPr>
            <a:r>
              <a:rPr lang="ru-RU" sz="1400" dirty="0" err="1"/>
              <a:t>Самоукина</a:t>
            </a:r>
            <a:r>
              <a:rPr lang="ru-RU" sz="1400" dirty="0"/>
              <a:t> Анна Михайловна</a:t>
            </a:r>
          </a:p>
          <a:p>
            <a:pPr marL="285750" indent="-285750">
              <a:lnSpc>
                <a:spcPct val="150000"/>
              </a:lnSpc>
              <a:buFont typeface="Wingdings" panose="05000000000000000000" pitchFamily="2" charset="2"/>
              <a:buChar char="§"/>
            </a:pPr>
            <a:r>
              <a:rPr lang="ru-RU" sz="1400" dirty="0"/>
              <a:t>Смирнова Татьяна </a:t>
            </a:r>
            <a:r>
              <a:rPr lang="ru-RU" sz="1400" dirty="0" smtClean="0"/>
              <a:t>Ивановна</a:t>
            </a:r>
          </a:p>
          <a:p>
            <a:pPr marL="285750" indent="-285750">
              <a:lnSpc>
                <a:spcPct val="150000"/>
              </a:lnSpc>
              <a:buFont typeface="Wingdings" panose="05000000000000000000" pitchFamily="2" charset="2"/>
              <a:buChar char="§"/>
            </a:pPr>
            <a:r>
              <a:rPr lang="ru-RU" sz="1400" dirty="0" smtClean="0"/>
              <a:t>Усанова Зоя Ивановна</a:t>
            </a:r>
            <a:endParaRPr lang="ru-RU" sz="1400" dirty="0"/>
          </a:p>
          <a:p>
            <a:pPr marL="285750" indent="-285750">
              <a:lnSpc>
                <a:spcPct val="150000"/>
              </a:lnSpc>
              <a:buFont typeface="Wingdings" panose="05000000000000000000" pitchFamily="2" charset="2"/>
              <a:buChar char="§"/>
            </a:pPr>
            <a:r>
              <a:rPr lang="ru-RU" sz="1400" dirty="0" err="1"/>
              <a:t>Червинец</a:t>
            </a:r>
            <a:r>
              <a:rPr lang="ru-RU" sz="1400" dirty="0"/>
              <a:t> Юлия Вячеславовна</a:t>
            </a:r>
          </a:p>
        </p:txBody>
      </p:sp>
      <p:pic>
        <p:nvPicPr>
          <p:cNvPr id="3" name="Рисунок 2"/>
          <p:cNvPicPr>
            <a:picLocks noChangeAspect="1"/>
          </p:cNvPicPr>
          <p:nvPr/>
        </p:nvPicPr>
        <p:blipFill>
          <a:blip r:embed="rId2"/>
          <a:stretch>
            <a:fillRect/>
          </a:stretch>
        </p:blipFill>
        <p:spPr>
          <a:xfrm>
            <a:off x="653143" y="1364979"/>
            <a:ext cx="3897119" cy="3375183"/>
          </a:xfrm>
          <a:prstGeom prst="rect">
            <a:avLst/>
          </a:prstGeom>
          <a:effectLst/>
        </p:spPr>
      </p:pic>
    </p:spTree>
    <p:extLst>
      <p:ext uri="{BB962C8B-B14F-4D97-AF65-F5344CB8AC3E}">
        <p14:creationId xmlns:p14="http://schemas.microsoft.com/office/powerpoint/2010/main" val="1057459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9" descr="Изображение выглядит как текст, карта&#10;&#10;Описание создано с очень высокой степенью достоверности">
            <a:extLst>
              <a:ext uri="{FF2B5EF4-FFF2-40B4-BE49-F238E27FC236}">
                <a16:creationId xmlns:a16="http://schemas.microsoft.com/office/drawing/2014/main" xmlns="" id="{8AE0BED3-018C-480B-A61C-CA1AD82F8E0D}"/>
              </a:ext>
            </a:extLst>
          </p:cNvPr>
          <p:cNvPicPr>
            <a:picLocks noChangeAspect="1"/>
          </p:cNvPicPr>
          <p:nvPr/>
        </p:nvPicPr>
        <p:blipFill>
          <a:blip r:embed="rId3" cstate="print"/>
          <a:stretch>
            <a:fillRect/>
          </a:stretch>
        </p:blipFill>
        <p:spPr>
          <a:xfrm rot="331538">
            <a:off x="3053311" y="3841839"/>
            <a:ext cx="1357965" cy="1919387"/>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xmlns="" id="{201D97CB-F282-461B-B4F0-6FA7175E2E22}"/>
              </a:ext>
            </a:extLst>
          </p:cNvPr>
          <p:cNvSpPr>
            <a:spLocks noGrp="1"/>
          </p:cNvSpPr>
          <p:nvPr>
            <p:ph type="title"/>
          </p:nvPr>
        </p:nvSpPr>
        <p:spPr>
          <a:xfrm>
            <a:off x="4090572" y="354953"/>
            <a:ext cx="4304633" cy="1149468"/>
          </a:xfrm>
        </p:spPr>
        <p:txBody>
          <a:bodyPr vert="horz" lIns="68580" tIns="34290" rIns="68580" bIns="34290" rtlCol="0" anchor="b">
            <a:noAutofit/>
          </a:bodyPr>
          <a:lstStyle/>
          <a:p>
            <a:pPr algn="ctr"/>
            <a:r>
              <a:rPr lang="en-US" b="1" kern="1200" dirty="0" err="1">
                <a:solidFill>
                  <a:srgbClr val="993366"/>
                </a:solidFill>
                <a:latin typeface="+mj-lt"/>
                <a:ea typeface="+mj-ea"/>
                <a:cs typeface="+mj-cs"/>
              </a:rPr>
              <a:t>Афанасьева</a:t>
            </a:r>
            <a:endParaRPr lang="en-US" kern="1200" dirty="0">
              <a:solidFill>
                <a:srgbClr val="993366"/>
              </a:solidFill>
              <a:latin typeface="+mj-lt"/>
              <a:ea typeface="+mj-ea"/>
              <a:cs typeface="+mj-cs"/>
            </a:endParaRPr>
          </a:p>
          <a:p>
            <a:pPr algn="ctr"/>
            <a:r>
              <a:rPr lang="en-US" b="1" kern="1200" dirty="0" err="1">
                <a:solidFill>
                  <a:srgbClr val="993366"/>
                </a:solidFill>
                <a:latin typeface="+mj-lt"/>
                <a:ea typeface="+mj-ea"/>
                <a:cs typeface="+mj-cs"/>
              </a:rPr>
              <a:t>Людмила</a:t>
            </a:r>
            <a:r>
              <a:rPr lang="en-US" b="1" kern="1200" dirty="0">
                <a:solidFill>
                  <a:srgbClr val="993366"/>
                </a:solidFill>
                <a:latin typeface="+mj-lt"/>
                <a:ea typeface="+mj-ea"/>
                <a:cs typeface="+mj-cs"/>
              </a:rPr>
              <a:t> </a:t>
            </a:r>
            <a:r>
              <a:rPr lang="ru-RU" b="1" kern="1200" dirty="0" smtClean="0">
                <a:solidFill>
                  <a:srgbClr val="993366"/>
                </a:solidFill>
                <a:latin typeface="+mj-lt"/>
                <a:ea typeface="+mj-ea"/>
                <a:cs typeface="+mj-cs"/>
              </a:rPr>
              <a:t/>
            </a:r>
            <a:br>
              <a:rPr lang="ru-RU" b="1" kern="1200" dirty="0" smtClean="0">
                <a:solidFill>
                  <a:srgbClr val="993366"/>
                </a:solidFill>
                <a:latin typeface="+mj-lt"/>
                <a:ea typeface="+mj-ea"/>
                <a:cs typeface="+mj-cs"/>
              </a:rPr>
            </a:br>
            <a:r>
              <a:rPr lang="en-US" b="1" kern="1200" dirty="0" err="1" smtClean="0">
                <a:solidFill>
                  <a:srgbClr val="993366"/>
                </a:solidFill>
                <a:latin typeface="+mj-lt"/>
                <a:ea typeface="+mj-ea"/>
                <a:cs typeface="+mj-cs"/>
              </a:rPr>
              <a:t>Евгеньевна</a:t>
            </a:r>
            <a:endParaRPr lang="en-US" kern="1200" dirty="0">
              <a:solidFill>
                <a:srgbClr val="993366"/>
              </a:solidFill>
              <a:latin typeface="+mj-lt"/>
              <a:ea typeface="+mj-ea"/>
              <a:cs typeface="+mj-cs"/>
            </a:endParaRPr>
          </a:p>
        </p:txBody>
      </p:sp>
      <p:sp>
        <p:nvSpPr>
          <p:cNvPr id="4" name="Text Placeholder 3">
            <a:extLst>
              <a:ext uri="{FF2B5EF4-FFF2-40B4-BE49-F238E27FC236}">
                <a16:creationId xmlns:a16="http://schemas.microsoft.com/office/drawing/2014/main" xmlns="" id="{D699EA6B-DC1F-4B72-A772-6FA909229246}"/>
              </a:ext>
            </a:extLst>
          </p:cNvPr>
          <p:cNvSpPr>
            <a:spLocks noGrp="1"/>
          </p:cNvSpPr>
          <p:nvPr>
            <p:ph type="body" idx="2"/>
          </p:nvPr>
        </p:nvSpPr>
        <p:spPr>
          <a:xfrm>
            <a:off x="4804228" y="1701708"/>
            <a:ext cx="3678803" cy="4336432"/>
          </a:xfrm>
        </p:spPr>
        <p:txBody>
          <a:bodyPr vert="horz" lIns="68580" tIns="34290" rIns="68580" bIns="34290" rtlCol="0" anchor="t">
            <a:normAutofit fontScale="92500"/>
          </a:bodyPr>
          <a:lstStyle/>
          <a:p>
            <a:pPr indent="-171450" algn="ctr"/>
            <a:r>
              <a:rPr lang="ru-RU" sz="1500" i="1" dirty="0" smtClean="0"/>
              <a:t>Доцент кафедры технологии металлов и материаловедения </a:t>
            </a:r>
            <a:r>
              <a:rPr lang="ru-RU" sz="1500" i="1" dirty="0" smtClean="0"/>
              <a:t>Тверского государственного технического университета, </a:t>
            </a:r>
            <a:r>
              <a:rPr lang="ru-RU" sz="1500" i="1" dirty="0" smtClean="0"/>
              <a:t>кандидат физико-математических наук</a:t>
            </a:r>
          </a:p>
          <a:p>
            <a:pPr indent="-171450"/>
            <a:endParaRPr lang="ru-RU" sz="1500" dirty="0" smtClean="0"/>
          </a:p>
          <a:p>
            <a:pPr indent="-171450"/>
            <a:r>
              <a:rPr lang="ru-RU" sz="1500" dirty="0" smtClean="0"/>
              <a:t>Является соавтором трёх патентов: «Способ изготовления рабочих частей отрезного резца» (2009 г.), «Способ упрочнения разделительного штампа» (2015 г.), «Способ упрочнения инструмента из быстрорежущей стали» (2016г.).</a:t>
            </a:r>
          </a:p>
          <a:p>
            <a:pPr indent="-171450"/>
            <a:r>
              <a:rPr lang="ru-RU" sz="1500" dirty="0" smtClean="0"/>
              <a:t>Изобретения относятся к инструментальному производству и машиностроению и могут быть использованы на машиностроительных заводах в инструментальном производстве при изготовление режущего и штампового инструмента.</a:t>
            </a:r>
          </a:p>
          <a:p>
            <a:pPr indent="-171450"/>
            <a:endParaRPr lang="en-US" sz="1500" dirty="0">
              <a:solidFill>
                <a:srgbClr val="FFFFFF"/>
              </a:solidFill>
            </a:endParaRPr>
          </a:p>
        </p:txBody>
      </p:sp>
      <p:pic>
        <p:nvPicPr>
          <p:cNvPr id="3" name="Picture 5">
            <a:extLst>
              <a:ext uri="{FF2B5EF4-FFF2-40B4-BE49-F238E27FC236}">
                <a16:creationId xmlns:a16="http://schemas.microsoft.com/office/drawing/2014/main" xmlns="" id="{B3AECA37-04AE-4DDA-8BD4-84613F53F14B}"/>
              </a:ext>
            </a:extLst>
          </p:cNvPr>
          <p:cNvPicPr>
            <a:picLocks noChangeAspect="1"/>
          </p:cNvPicPr>
          <p:nvPr/>
        </p:nvPicPr>
        <p:blipFill>
          <a:blip r:embed="rId4" cstate="print"/>
          <a:stretch>
            <a:fillRect/>
          </a:stretch>
        </p:blipFill>
        <p:spPr>
          <a:xfrm>
            <a:off x="7373830" y="395220"/>
            <a:ext cx="1109201" cy="1109201"/>
          </a:xfrm>
          <a:prstGeom prst="rect">
            <a:avLst/>
          </a:prstGeom>
        </p:spPr>
      </p:pic>
      <p:pic>
        <p:nvPicPr>
          <p:cNvPr id="8" name="Объект 7"/>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1110225" y="351089"/>
            <a:ext cx="2171007" cy="3462909"/>
          </a:xfrm>
          <a:effectLst>
            <a:softEdge rad="127000"/>
          </a:effectLst>
        </p:spPr>
      </p:pic>
      <p:pic>
        <p:nvPicPr>
          <p:cNvPr id="7" name="Picture 7" descr="Изображение выглядит как текст&#10;&#10;Описание создано с очень высокой степенью достоверности">
            <a:extLst>
              <a:ext uri="{FF2B5EF4-FFF2-40B4-BE49-F238E27FC236}">
                <a16:creationId xmlns:a16="http://schemas.microsoft.com/office/drawing/2014/main" xmlns="" id="{FA8F1D56-0BD9-4F87-9F0F-819EE59BDF07}"/>
              </a:ext>
            </a:extLst>
          </p:cNvPr>
          <p:cNvPicPr>
            <a:picLocks noChangeAspect="1"/>
          </p:cNvPicPr>
          <p:nvPr/>
        </p:nvPicPr>
        <p:blipFill>
          <a:blip r:embed="rId6" cstate="print"/>
          <a:stretch>
            <a:fillRect/>
          </a:stretch>
        </p:blipFill>
        <p:spPr>
          <a:xfrm rot="21185952">
            <a:off x="743723" y="3944919"/>
            <a:ext cx="1364664" cy="1928855"/>
          </a:xfrm>
          <a:prstGeom prst="rect">
            <a:avLst/>
          </a:prstGeom>
          <a:ln>
            <a:noFill/>
          </a:ln>
          <a:effectLst>
            <a:outerShdw blurRad="190500" algn="tl" rotWithShape="0">
              <a:srgbClr val="000000">
                <a:alpha val="70000"/>
              </a:srgbClr>
            </a:outerShdw>
          </a:effectLst>
        </p:spPr>
      </p:pic>
      <p:pic>
        <p:nvPicPr>
          <p:cNvPr id="11" name="Picture 11" descr="Изображение выглядит как текст&#10;&#10;Описание создано с очень высокой степенью достоверности">
            <a:extLst>
              <a:ext uri="{FF2B5EF4-FFF2-40B4-BE49-F238E27FC236}">
                <a16:creationId xmlns:a16="http://schemas.microsoft.com/office/drawing/2014/main" xmlns="" id="{E01BF2E2-EBC0-4E5F-B8C3-970F94DD58CD}"/>
              </a:ext>
            </a:extLst>
          </p:cNvPr>
          <p:cNvPicPr>
            <a:picLocks noChangeAspect="1"/>
          </p:cNvPicPr>
          <p:nvPr/>
        </p:nvPicPr>
        <p:blipFill>
          <a:blip r:embed="rId7" cstate="print"/>
          <a:stretch>
            <a:fillRect/>
          </a:stretch>
        </p:blipFill>
        <p:spPr>
          <a:xfrm rot="21319116">
            <a:off x="1801246" y="3838977"/>
            <a:ext cx="1401488" cy="198090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31282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0F0893-72A7-48A0-B0F9-91719CE550D3}"/>
              </a:ext>
            </a:extLst>
          </p:cNvPr>
          <p:cNvSpPr>
            <a:spLocks noGrp="1"/>
          </p:cNvSpPr>
          <p:nvPr>
            <p:ph type="title"/>
          </p:nvPr>
        </p:nvSpPr>
        <p:spPr>
          <a:xfrm>
            <a:off x="1698171" y="508000"/>
            <a:ext cx="2859315" cy="874149"/>
          </a:xfrm>
        </p:spPr>
        <p:txBody>
          <a:bodyPr vert="horz" lIns="68580" tIns="34290" rIns="68580" bIns="34290" rtlCol="0" anchor="b">
            <a:noAutofit/>
          </a:bodyPr>
          <a:lstStyle/>
          <a:p>
            <a:pPr algn="ctr"/>
            <a:r>
              <a:rPr lang="ru-RU" b="1" kern="1200" dirty="0" smtClean="0">
                <a:solidFill>
                  <a:srgbClr val="993366"/>
                </a:solidFill>
                <a:latin typeface="+mj-lt"/>
                <a:ea typeface="+mj-ea"/>
                <a:cs typeface="+mj-cs"/>
              </a:rPr>
              <a:t/>
            </a:r>
            <a:br>
              <a:rPr lang="ru-RU" b="1" kern="1200" dirty="0" smtClean="0">
                <a:solidFill>
                  <a:srgbClr val="993366"/>
                </a:solidFill>
                <a:latin typeface="+mj-lt"/>
                <a:ea typeface="+mj-ea"/>
                <a:cs typeface="+mj-cs"/>
              </a:rPr>
            </a:br>
            <a:r>
              <a:rPr lang="en-US" b="1" kern="1200" dirty="0" err="1" smtClean="0">
                <a:solidFill>
                  <a:srgbClr val="993366"/>
                </a:solidFill>
                <a:latin typeface="+mj-lt"/>
                <a:ea typeface="+mj-ea"/>
                <a:cs typeface="+mj-cs"/>
              </a:rPr>
              <a:t>Егорова</a:t>
            </a:r>
            <a:r>
              <a:rPr lang="en-US" b="1" kern="1200" dirty="0" smtClean="0">
                <a:solidFill>
                  <a:srgbClr val="993366"/>
                </a:solidFill>
                <a:latin typeface="+mj-lt"/>
                <a:ea typeface="+mj-ea"/>
                <a:cs typeface="+mj-cs"/>
              </a:rPr>
              <a:t> </a:t>
            </a:r>
            <a:endParaRPr lang="en-US" kern="1200" dirty="0">
              <a:solidFill>
                <a:srgbClr val="993366"/>
              </a:solidFill>
              <a:latin typeface="+mj-lt"/>
              <a:ea typeface="+mj-ea"/>
              <a:cs typeface="+mj-cs"/>
            </a:endParaRPr>
          </a:p>
          <a:p>
            <a:pPr algn="ctr"/>
            <a:r>
              <a:rPr lang="en-US" b="1" kern="1200" dirty="0" err="1" smtClean="0">
                <a:solidFill>
                  <a:srgbClr val="993366"/>
                </a:solidFill>
                <a:latin typeface="+mj-lt"/>
                <a:ea typeface="+mj-ea"/>
                <a:cs typeface="+mj-cs"/>
              </a:rPr>
              <a:t>Елена</a:t>
            </a:r>
            <a:r>
              <a:rPr lang="ru-RU" b="1" kern="1200" dirty="0" smtClean="0">
                <a:solidFill>
                  <a:srgbClr val="993366"/>
                </a:solidFill>
                <a:latin typeface="+mj-lt"/>
                <a:ea typeface="+mj-ea"/>
                <a:cs typeface="+mj-cs"/>
              </a:rPr>
              <a:t> </a:t>
            </a:r>
            <a:r>
              <a:rPr lang="en-US" b="1" kern="1200" dirty="0" err="1" smtClean="0">
                <a:solidFill>
                  <a:srgbClr val="993366"/>
                </a:solidFill>
                <a:latin typeface="+mj-lt"/>
                <a:ea typeface="+mj-ea"/>
                <a:cs typeface="+mj-cs"/>
              </a:rPr>
              <a:t>Николаевна</a:t>
            </a:r>
            <a:endParaRPr lang="en-US" kern="1200" dirty="0">
              <a:solidFill>
                <a:srgbClr val="993366"/>
              </a:solidFill>
              <a:latin typeface="+mj-lt"/>
              <a:ea typeface="+mj-ea"/>
              <a:cs typeface="+mj-cs"/>
            </a:endParaRPr>
          </a:p>
        </p:txBody>
      </p:sp>
      <p:sp>
        <p:nvSpPr>
          <p:cNvPr id="4" name="Text Placeholder 3">
            <a:extLst>
              <a:ext uri="{FF2B5EF4-FFF2-40B4-BE49-F238E27FC236}">
                <a16:creationId xmlns:a16="http://schemas.microsoft.com/office/drawing/2014/main" xmlns="" id="{DF2B7AC8-CE4E-4073-814A-2553C818EB3D}"/>
              </a:ext>
            </a:extLst>
          </p:cNvPr>
          <p:cNvSpPr>
            <a:spLocks noGrp="1"/>
          </p:cNvSpPr>
          <p:nvPr>
            <p:ph type="body" idx="2"/>
          </p:nvPr>
        </p:nvSpPr>
        <p:spPr>
          <a:xfrm>
            <a:off x="740229" y="1489122"/>
            <a:ext cx="3817257" cy="4664935"/>
          </a:xfrm>
        </p:spPr>
        <p:txBody>
          <a:bodyPr vert="horz" lIns="68580" tIns="34290" rIns="68580" bIns="34290" rtlCol="0" anchor="t">
            <a:noAutofit/>
          </a:bodyPr>
          <a:lstStyle/>
          <a:p>
            <a:pPr indent="-171450" algn="ctr"/>
            <a:r>
              <a:rPr lang="ru-RU" sz="1200" i="1" dirty="0" err="1" smtClean="0"/>
              <a:t>Д</a:t>
            </a:r>
            <a:r>
              <a:rPr lang="en-US" sz="1200" i="1" dirty="0" err="1" smtClean="0"/>
              <a:t>оцент</a:t>
            </a:r>
            <a:r>
              <a:rPr lang="en-US" sz="1200" i="1" dirty="0"/>
              <a:t>, </a:t>
            </a:r>
            <a:r>
              <a:rPr lang="en-US" sz="1200" i="1" dirty="0" err="1" smtClean="0"/>
              <a:t>заведующ</a:t>
            </a:r>
            <a:r>
              <a:rPr lang="ru-RU" sz="1200" i="1" dirty="0" err="1" smtClean="0"/>
              <a:t>ая</a:t>
            </a:r>
            <a:r>
              <a:rPr lang="en-US" sz="1200" i="1" dirty="0" smtClean="0"/>
              <a:t> </a:t>
            </a:r>
            <a:r>
              <a:rPr lang="en-US" sz="1200" i="1" dirty="0" err="1"/>
              <a:t>кафедрой</a:t>
            </a:r>
            <a:r>
              <a:rPr lang="en-US" sz="1200" i="1" dirty="0"/>
              <a:t> </a:t>
            </a:r>
            <a:r>
              <a:rPr lang="en-US" sz="1200" i="1" dirty="0" err="1"/>
              <a:t>биохимии</a:t>
            </a:r>
            <a:r>
              <a:rPr lang="en-US" sz="1200" i="1" dirty="0"/>
              <a:t> </a:t>
            </a:r>
            <a:endParaRPr lang="en-US" sz="1200" dirty="0"/>
          </a:p>
          <a:p>
            <a:pPr indent="-171450" algn="ctr"/>
            <a:r>
              <a:rPr lang="en-US" sz="1200" i="1" dirty="0"/>
              <a:t>с </a:t>
            </a:r>
            <a:r>
              <a:rPr lang="en-US" sz="1200" i="1" dirty="0" err="1"/>
              <a:t>курсом</a:t>
            </a:r>
            <a:r>
              <a:rPr lang="en-US" sz="1200" i="1" dirty="0"/>
              <a:t> </a:t>
            </a:r>
            <a:r>
              <a:rPr lang="en-US" sz="1200" i="1" dirty="0" err="1"/>
              <a:t>клинической</a:t>
            </a:r>
            <a:r>
              <a:rPr lang="en-US" sz="1200" i="1" dirty="0"/>
              <a:t> </a:t>
            </a:r>
            <a:r>
              <a:rPr lang="en-US" sz="1200" i="1" dirty="0" err="1"/>
              <a:t>лабораторной</a:t>
            </a:r>
            <a:r>
              <a:rPr lang="en-US" sz="1200" i="1" dirty="0"/>
              <a:t> </a:t>
            </a:r>
            <a:r>
              <a:rPr lang="en-US" sz="1200" i="1" dirty="0" err="1"/>
              <a:t>диагностики</a:t>
            </a:r>
            <a:r>
              <a:rPr lang="en-US" sz="1200" i="1" dirty="0"/>
              <a:t> </a:t>
            </a:r>
            <a:r>
              <a:rPr lang="en-US" sz="1200" i="1" dirty="0" err="1" smtClean="0"/>
              <a:t>Тверско</a:t>
            </a:r>
            <a:r>
              <a:rPr lang="ru-RU" sz="1200" i="1" dirty="0" err="1" smtClean="0"/>
              <a:t>го</a:t>
            </a:r>
            <a:r>
              <a:rPr lang="en-US" sz="1200" i="1" dirty="0" smtClean="0"/>
              <a:t> </a:t>
            </a:r>
            <a:r>
              <a:rPr lang="en-US" sz="1200" i="1" dirty="0" err="1" smtClean="0"/>
              <a:t>государственн</a:t>
            </a:r>
            <a:r>
              <a:rPr lang="ru-RU" sz="1200" i="1" dirty="0" smtClean="0"/>
              <a:t>ого </a:t>
            </a:r>
            <a:r>
              <a:rPr lang="en-US" sz="1200" i="1" dirty="0" err="1" smtClean="0"/>
              <a:t>медицинск</a:t>
            </a:r>
            <a:r>
              <a:rPr lang="ru-RU" sz="1200" i="1" dirty="0" smtClean="0"/>
              <a:t>ого</a:t>
            </a:r>
            <a:r>
              <a:rPr lang="ru-RU" sz="1200" i="1" dirty="0"/>
              <a:t> </a:t>
            </a:r>
            <a:r>
              <a:rPr lang="en-US" sz="1200" i="1" dirty="0" err="1" smtClean="0"/>
              <a:t>университет</a:t>
            </a:r>
            <a:r>
              <a:rPr lang="ru-RU" sz="1200" i="1" dirty="0" smtClean="0"/>
              <a:t>а</a:t>
            </a:r>
            <a:r>
              <a:rPr lang="en-US" sz="1200" i="1" dirty="0" smtClean="0"/>
              <a:t>, </a:t>
            </a:r>
            <a:endParaRPr lang="ru-RU" sz="1200" i="1" dirty="0" smtClean="0"/>
          </a:p>
          <a:p>
            <a:pPr indent="-171450" algn="ctr"/>
            <a:r>
              <a:rPr lang="en-US" sz="1200" i="1" dirty="0" err="1" smtClean="0"/>
              <a:t>доктор</a:t>
            </a:r>
            <a:r>
              <a:rPr lang="en-US" sz="1200" i="1" dirty="0" smtClean="0"/>
              <a:t> </a:t>
            </a:r>
            <a:r>
              <a:rPr lang="en-US" sz="1200" i="1" dirty="0" err="1"/>
              <a:t>медицинских</a:t>
            </a:r>
            <a:r>
              <a:rPr lang="en-US" sz="1200" i="1" dirty="0"/>
              <a:t> </a:t>
            </a:r>
            <a:r>
              <a:rPr lang="en-US" sz="1200" i="1" dirty="0" err="1" smtClean="0"/>
              <a:t>наук</a:t>
            </a:r>
            <a:endParaRPr lang="ru-RU" sz="1200" i="1" dirty="0" smtClean="0"/>
          </a:p>
          <a:p>
            <a:pPr indent="-171450"/>
            <a:endParaRPr lang="ru-RU" sz="1200" i="1" dirty="0" smtClean="0"/>
          </a:p>
          <a:p>
            <a:r>
              <a:rPr lang="ru-RU" sz="1200" dirty="0" smtClean="0"/>
              <a:t>Является автором восьми патентов: «Способ лечения рецидива </a:t>
            </a:r>
            <a:r>
              <a:rPr lang="ru-RU" sz="1200" dirty="0" err="1" smtClean="0"/>
              <a:t>гастродуоденальных</a:t>
            </a:r>
            <a:r>
              <a:rPr lang="ru-RU" sz="1200" dirty="0" smtClean="0"/>
              <a:t> язв путем </a:t>
            </a:r>
            <a:r>
              <a:rPr lang="ru-RU" sz="1200" dirty="0" err="1" smtClean="0"/>
              <a:t>трансэндоскопического</a:t>
            </a:r>
            <a:r>
              <a:rPr lang="ru-RU" sz="1200" dirty="0" smtClean="0"/>
              <a:t> применения лизоцима с молекулярным йодом» (2001 г.), «Способ диагностики </a:t>
            </a:r>
            <a:r>
              <a:rPr lang="ru-RU" sz="1200" dirty="0" err="1" smtClean="0"/>
              <a:t>лямблиоза</a:t>
            </a:r>
            <a:r>
              <a:rPr lang="ru-RU" sz="1200" dirty="0" smtClean="0"/>
              <a:t> и его течения» (2005 г.), «Способ количественного определения муцина» (2005 г.), «Способ определения осмотической резистентности эритроцитов» (2008 г.), «Способ определения венозного застоя по большому кругу кровообращения у больных хронической сердечной недостаточностью» (2012 г.), «Способ определения </a:t>
            </a:r>
            <a:r>
              <a:rPr lang="ru-RU" sz="1200" dirty="0" err="1" smtClean="0"/>
              <a:t>уреазной</a:t>
            </a:r>
            <a:r>
              <a:rPr lang="ru-RU" sz="1200" dirty="0" smtClean="0"/>
              <a:t> активности ротовой жидкости для скрининга обсемененности полости рта </a:t>
            </a:r>
            <a:r>
              <a:rPr lang="ru-RU" sz="1200" dirty="0" err="1" smtClean="0"/>
              <a:t>уреазопозитивной</a:t>
            </a:r>
            <a:r>
              <a:rPr lang="ru-RU" sz="1200" dirty="0" smtClean="0"/>
              <a:t> </a:t>
            </a:r>
            <a:r>
              <a:rPr lang="ru-RU" sz="1200" dirty="0" err="1" smtClean="0"/>
              <a:t>микробиотой</a:t>
            </a:r>
            <a:r>
              <a:rPr lang="ru-RU" sz="1200" dirty="0" smtClean="0"/>
              <a:t>» (2016 г.), «Способ экспресс-диагностики риска развития воспалительных заболеваний пародонта» (2017 г.), «Способ совместного культивирования зрелых </a:t>
            </a:r>
            <a:r>
              <a:rPr lang="ru-RU" sz="1200" dirty="0" err="1" smtClean="0"/>
              <a:t>адипоцитов</a:t>
            </a:r>
            <a:r>
              <a:rPr lang="ru-RU" sz="1200" dirty="0" smtClean="0"/>
              <a:t> с клетками крыс» (2018 г.).</a:t>
            </a:r>
          </a:p>
          <a:p>
            <a:pPr indent="-171450"/>
            <a:endParaRPr lang="en-US" sz="1200" dirty="0" smtClean="0"/>
          </a:p>
          <a:p>
            <a:pPr indent="-171450">
              <a:buFont typeface="Arial" panose="020B0604020202020204" pitchFamily="34" charset="0"/>
              <a:buChar char="•"/>
            </a:pPr>
            <a:endParaRPr lang="en-US" sz="1200" dirty="0">
              <a:solidFill>
                <a:srgbClr val="FFFFFF"/>
              </a:solidFill>
            </a:endParaRPr>
          </a:p>
        </p:txBody>
      </p:sp>
      <p:pic>
        <p:nvPicPr>
          <p:cNvPr id="3" name="Picture 5" descr="Изображение выглядит как векторная графика&#10;&#10;Описание создано с высокой степенью достоверности">
            <a:extLst>
              <a:ext uri="{FF2B5EF4-FFF2-40B4-BE49-F238E27FC236}">
                <a16:creationId xmlns:a16="http://schemas.microsoft.com/office/drawing/2014/main" xmlns="" id="{3D5D3C87-591C-4A4F-A615-E357CDAD061F}"/>
              </a:ext>
            </a:extLst>
          </p:cNvPr>
          <p:cNvPicPr>
            <a:picLocks noChangeAspect="1"/>
          </p:cNvPicPr>
          <p:nvPr/>
        </p:nvPicPr>
        <p:blipFill>
          <a:blip r:embed="rId3" cstate="print"/>
          <a:stretch>
            <a:fillRect/>
          </a:stretch>
        </p:blipFill>
        <p:spPr>
          <a:xfrm>
            <a:off x="864008" y="337761"/>
            <a:ext cx="957741" cy="932387"/>
          </a:xfrm>
          <a:prstGeom prst="rect">
            <a:avLst/>
          </a:prstGeom>
        </p:spPr>
      </p:pic>
      <p:pic>
        <p:nvPicPr>
          <p:cNvPr id="7" name="Объект 6"/>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5041146" y="508000"/>
            <a:ext cx="3267425" cy="2450569"/>
          </a:xfrm>
          <a:effectLst>
            <a:softEdge rad="127000"/>
          </a:effectLst>
        </p:spPr>
      </p:pic>
      <p:sp>
        <p:nvSpPr>
          <p:cNvPr id="8" name="TextBox 7"/>
          <p:cNvSpPr txBox="1"/>
          <p:nvPr/>
        </p:nvSpPr>
        <p:spPr>
          <a:xfrm>
            <a:off x="4962174" y="3294743"/>
            <a:ext cx="3425371" cy="2523768"/>
          </a:xfrm>
          <a:prstGeom prst="rect">
            <a:avLst/>
          </a:prstGeom>
          <a:noFill/>
        </p:spPr>
        <p:txBody>
          <a:bodyPr wrap="square" rtlCol="0">
            <a:spAutoFit/>
          </a:bodyPr>
          <a:lstStyle/>
          <a:p>
            <a:pPr algn="ctr"/>
            <a:r>
              <a:rPr lang="ru-RU" sz="1400" dirty="0"/>
              <a:t>Изобретения относятся к медицине, а именно к гастроэнтерологии, паразитологии, кардиологии, стоматологии; биомедицине, а именно к лабораторной диагностике – медицинской микробиологии и иммунологии; биохимии и биотехнологии. </a:t>
            </a:r>
          </a:p>
          <a:p>
            <a:pPr algn="ctr"/>
            <a:r>
              <a:rPr lang="ru-RU" sz="1400" dirty="0"/>
              <a:t>Могут быть использованы для скрининга в медицинских целях.</a:t>
            </a:r>
          </a:p>
          <a:p>
            <a:endParaRPr lang="ru-RU" dirty="0"/>
          </a:p>
        </p:txBody>
      </p:sp>
    </p:spTree>
    <p:extLst>
      <p:ext uri="{BB962C8B-B14F-4D97-AF65-F5344CB8AC3E}">
        <p14:creationId xmlns:p14="http://schemas.microsoft.com/office/powerpoint/2010/main" val="2753055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B5D63F-EB6D-4F4A-8F25-7CBF32A22AB2}"/>
              </a:ext>
            </a:extLst>
          </p:cNvPr>
          <p:cNvSpPr>
            <a:spLocks noGrp="1"/>
          </p:cNvSpPr>
          <p:nvPr>
            <p:ph type="title"/>
          </p:nvPr>
        </p:nvSpPr>
        <p:spPr>
          <a:xfrm>
            <a:off x="4789713" y="629836"/>
            <a:ext cx="2859315" cy="927559"/>
          </a:xfrm>
        </p:spPr>
        <p:txBody>
          <a:bodyPr vert="horz" lIns="91440" tIns="45720" rIns="91440" bIns="45720" rtlCol="0" anchor="ctr">
            <a:noAutofit/>
          </a:bodyPr>
          <a:lstStyle/>
          <a:p>
            <a:pPr algn="ctr"/>
            <a:r>
              <a:rPr lang="en-US" b="1" dirty="0" err="1">
                <a:solidFill>
                  <a:srgbClr val="993366"/>
                </a:solidFill>
              </a:rPr>
              <a:t>Колесникова</a:t>
            </a:r>
            <a:r>
              <a:rPr lang="en-US" b="1" dirty="0"/>
              <a:t> </a:t>
            </a:r>
            <a:endParaRPr lang="en-US" dirty="0"/>
          </a:p>
          <a:p>
            <a:pPr algn="ctr">
              <a:lnSpc>
                <a:spcPct val="150000"/>
              </a:lnSpc>
            </a:pPr>
            <a:r>
              <a:rPr lang="en-US" b="1" dirty="0" err="1">
                <a:solidFill>
                  <a:srgbClr val="993366"/>
                </a:solidFill>
              </a:rPr>
              <a:t>Ирина</a:t>
            </a:r>
            <a:r>
              <a:rPr lang="en-US" b="1" dirty="0">
                <a:solidFill>
                  <a:srgbClr val="993366"/>
                </a:solidFill>
              </a:rPr>
              <a:t> </a:t>
            </a:r>
            <a:r>
              <a:rPr lang="ru-RU" b="1" dirty="0" smtClean="0">
                <a:solidFill>
                  <a:srgbClr val="993366"/>
                </a:solidFill>
              </a:rPr>
              <a:t/>
            </a:r>
            <a:br>
              <a:rPr lang="ru-RU" b="1" dirty="0" smtClean="0">
                <a:solidFill>
                  <a:srgbClr val="993366"/>
                </a:solidFill>
              </a:rPr>
            </a:br>
            <a:r>
              <a:rPr lang="en-US" b="1" dirty="0" err="1" smtClean="0">
                <a:solidFill>
                  <a:srgbClr val="993366"/>
                </a:solidFill>
              </a:rPr>
              <a:t>Юрьевна</a:t>
            </a:r>
            <a:endParaRPr lang="en-US" dirty="0">
              <a:solidFill>
                <a:srgbClr val="993366"/>
              </a:solidFill>
            </a:endParaRPr>
          </a:p>
        </p:txBody>
      </p:sp>
      <p:sp>
        <p:nvSpPr>
          <p:cNvPr id="4" name="Text Placeholder 3">
            <a:extLst>
              <a:ext uri="{FF2B5EF4-FFF2-40B4-BE49-F238E27FC236}">
                <a16:creationId xmlns:a16="http://schemas.microsoft.com/office/drawing/2014/main" xmlns="" id="{3EF6F38C-F79D-45F5-B430-BDA9A7F64B08}"/>
              </a:ext>
            </a:extLst>
          </p:cNvPr>
          <p:cNvSpPr>
            <a:spLocks noGrp="1"/>
          </p:cNvSpPr>
          <p:nvPr>
            <p:ph type="body" idx="2"/>
          </p:nvPr>
        </p:nvSpPr>
        <p:spPr>
          <a:xfrm>
            <a:off x="4885046" y="2326143"/>
            <a:ext cx="3575745" cy="3491412"/>
          </a:xfrm>
        </p:spPr>
        <p:txBody>
          <a:bodyPr vert="horz" lIns="91440" tIns="45720" rIns="91440" bIns="45720" rtlCol="0">
            <a:normAutofit/>
          </a:bodyPr>
          <a:lstStyle/>
          <a:p>
            <a:pPr indent="-228600" algn="ctr"/>
            <a:r>
              <a:rPr lang="ru-RU" i="1" dirty="0" err="1" smtClean="0"/>
              <a:t>Д</a:t>
            </a:r>
            <a:r>
              <a:rPr lang="en-US" sz="1400" i="1" dirty="0" err="1" smtClean="0"/>
              <a:t>оцент</a:t>
            </a:r>
            <a:r>
              <a:rPr lang="en-US" sz="1400" i="1" dirty="0"/>
              <a:t>, </a:t>
            </a:r>
            <a:r>
              <a:rPr lang="en-US" sz="1400" i="1" dirty="0" err="1"/>
              <a:t>проректор</a:t>
            </a:r>
            <a:r>
              <a:rPr lang="en-US" sz="1400" i="1" dirty="0"/>
              <a:t> </a:t>
            </a:r>
            <a:r>
              <a:rPr lang="en-US" sz="1400" i="1" dirty="0" err="1"/>
              <a:t>по</a:t>
            </a:r>
            <a:r>
              <a:rPr lang="en-US" sz="1400" i="1" dirty="0"/>
              <a:t> </a:t>
            </a:r>
            <a:r>
              <a:rPr lang="en-US" sz="1400" i="1" dirty="0" err="1"/>
              <a:t>учебной</a:t>
            </a:r>
            <a:r>
              <a:rPr lang="en-US" sz="1400" i="1" dirty="0"/>
              <a:t> и </a:t>
            </a:r>
            <a:r>
              <a:rPr lang="en-US" sz="1400" i="1" dirty="0" err="1"/>
              <a:t>воспитательной</a:t>
            </a:r>
            <a:r>
              <a:rPr lang="en-US" sz="1400" i="1" dirty="0"/>
              <a:t> </a:t>
            </a:r>
            <a:r>
              <a:rPr lang="en-US" sz="1400" i="1" dirty="0" err="1"/>
              <a:t>работе</a:t>
            </a:r>
            <a:r>
              <a:rPr lang="en-US" sz="1400" i="1" dirty="0"/>
              <a:t> </a:t>
            </a:r>
            <a:endParaRPr lang="en-US" sz="1400" dirty="0"/>
          </a:p>
          <a:p>
            <a:pPr indent="-228600" algn="ctr"/>
            <a:r>
              <a:rPr lang="en-US" i="1" dirty="0" err="1"/>
              <a:t>Тверско</a:t>
            </a:r>
            <a:r>
              <a:rPr lang="ru-RU" i="1" dirty="0" err="1"/>
              <a:t>го</a:t>
            </a:r>
            <a:r>
              <a:rPr lang="en-US" i="1" dirty="0"/>
              <a:t> </a:t>
            </a:r>
            <a:r>
              <a:rPr lang="en-US" i="1" dirty="0" err="1"/>
              <a:t>государственн</a:t>
            </a:r>
            <a:r>
              <a:rPr lang="ru-RU" i="1" dirty="0"/>
              <a:t>ого </a:t>
            </a:r>
            <a:r>
              <a:rPr lang="en-US" i="1" dirty="0" err="1"/>
              <a:t>медицинск</a:t>
            </a:r>
            <a:r>
              <a:rPr lang="ru-RU" i="1" dirty="0"/>
              <a:t>ого </a:t>
            </a:r>
            <a:r>
              <a:rPr lang="en-US" i="1" dirty="0" err="1" smtClean="0"/>
              <a:t>университет</a:t>
            </a:r>
            <a:r>
              <a:rPr lang="ru-RU" i="1" dirty="0" smtClean="0"/>
              <a:t>а</a:t>
            </a:r>
            <a:r>
              <a:rPr lang="en-US" sz="1400" i="1" dirty="0" smtClean="0"/>
              <a:t>, </a:t>
            </a:r>
            <a:r>
              <a:rPr lang="ru-RU" sz="1400" i="1" dirty="0" smtClean="0"/>
              <a:t>в</a:t>
            </a:r>
            <a:r>
              <a:rPr lang="en-US" sz="1400" i="1" dirty="0" err="1" smtClean="0"/>
              <a:t>рач-гастроэнтеролог</a:t>
            </a:r>
            <a:r>
              <a:rPr lang="en-US" sz="1400" i="1" dirty="0" smtClean="0"/>
              <a:t> </a:t>
            </a:r>
            <a:r>
              <a:rPr lang="en-US" sz="1400" i="1" dirty="0" err="1"/>
              <a:t>высшей</a:t>
            </a:r>
            <a:r>
              <a:rPr lang="en-US" sz="1400" i="1" dirty="0"/>
              <a:t> </a:t>
            </a:r>
            <a:r>
              <a:rPr lang="en-US" sz="1400" i="1" dirty="0" err="1" smtClean="0"/>
              <a:t>категории</a:t>
            </a:r>
            <a:r>
              <a:rPr lang="en-US" sz="1400" i="1" dirty="0" smtClean="0"/>
              <a:t>,</a:t>
            </a:r>
            <a:r>
              <a:rPr lang="ru-RU" dirty="0"/>
              <a:t> </a:t>
            </a:r>
            <a:r>
              <a:rPr lang="en-US" sz="1400" i="1" dirty="0" err="1" smtClean="0"/>
              <a:t>доктор</a:t>
            </a:r>
            <a:r>
              <a:rPr lang="en-US" sz="1400" i="1" dirty="0" smtClean="0"/>
              <a:t> </a:t>
            </a:r>
            <a:r>
              <a:rPr lang="en-US" sz="1400" i="1" dirty="0" err="1"/>
              <a:t>медицинских</a:t>
            </a:r>
            <a:r>
              <a:rPr lang="en-US" sz="1400" i="1" dirty="0"/>
              <a:t> </a:t>
            </a:r>
            <a:r>
              <a:rPr lang="en-US" sz="1400" i="1" dirty="0" err="1" smtClean="0"/>
              <a:t>наук</a:t>
            </a:r>
            <a:endParaRPr lang="ru-RU" sz="1400" i="1" dirty="0" smtClean="0"/>
          </a:p>
          <a:p>
            <a:pPr indent="-228600"/>
            <a:endParaRPr lang="ru-RU" sz="1400" i="1" dirty="0" smtClean="0"/>
          </a:p>
          <a:p>
            <a:pPr indent="-228600"/>
            <a:r>
              <a:rPr lang="ru-RU" sz="1400" dirty="0" smtClean="0"/>
              <a:t>   Соавтор заявки на изобретение «Способ прогнозирования осложненного течения язвенной болезни двенадцатиперстной кишки» (2009 г.) Область применения – медицина.</a:t>
            </a:r>
          </a:p>
          <a:p>
            <a:pPr indent="-228600">
              <a:buFont typeface="Arial" panose="020B0604020202020204" pitchFamily="34" charset="0"/>
              <a:buChar char="•"/>
            </a:pPr>
            <a:endParaRPr lang="en-US" sz="1900" dirty="0"/>
          </a:p>
        </p:txBody>
      </p:sp>
      <p:pic>
        <p:nvPicPr>
          <p:cNvPr id="9" name="Picture 9" descr="Изображение выглядит как текст&#10;&#10;Описание создано с очень высокой степенью достоверности">
            <a:extLst>
              <a:ext uri="{FF2B5EF4-FFF2-40B4-BE49-F238E27FC236}">
                <a16:creationId xmlns:a16="http://schemas.microsoft.com/office/drawing/2014/main" xmlns="" id="{2EB24AD7-A156-49BC-9626-DD3A132463EB}"/>
              </a:ext>
            </a:extLst>
          </p:cNvPr>
          <p:cNvPicPr>
            <a:picLocks noChangeAspect="1"/>
          </p:cNvPicPr>
          <p:nvPr/>
        </p:nvPicPr>
        <p:blipFill>
          <a:blip r:embed="rId2" cstate="print"/>
          <a:stretch>
            <a:fillRect/>
          </a:stretch>
        </p:blipFill>
        <p:spPr>
          <a:xfrm rot="20893763">
            <a:off x="1012909" y="4124490"/>
            <a:ext cx="1186917" cy="1677621"/>
          </a:xfrm>
          <a:prstGeom prst="rect">
            <a:avLst/>
          </a:prstGeom>
          <a:ln>
            <a:noFill/>
          </a:ln>
          <a:effectLst>
            <a:outerShdw blurRad="190500" algn="tl" rotWithShape="0">
              <a:srgbClr val="000000">
                <a:alpha val="70000"/>
              </a:srgbClr>
            </a:outerShdw>
          </a:effectLst>
        </p:spPr>
      </p:pic>
      <p:pic>
        <p:nvPicPr>
          <p:cNvPr id="10" name="Picture 10" descr="Изображение выглядит как векторная графика&#10;&#10;Описание создано с высокой степенью достоверности">
            <a:extLst>
              <a:ext uri="{FF2B5EF4-FFF2-40B4-BE49-F238E27FC236}">
                <a16:creationId xmlns:a16="http://schemas.microsoft.com/office/drawing/2014/main" xmlns="" id="{58C45555-97B6-4500-9751-505C389F41E0}"/>
              </a:ext>
            </a:extLst>
          </p:cNvPr>
          <p:cNvPicPr>
            <a:picLocks noChangeAspect="1"/>
          </p:cNvPicPr>
          <p:nvPr/>
        </p:nvPicPr>
        <p:blipFill>
          <a:blip r:embed="rId3" cstate="print"/>
          <a:stretch>
            <a:fillRect/>
          </a:stretch>
        </p:blipFill>
        <p:spPr>
          <a:xfrm>
            <a:off x="7360563" y="498425"/>
            <a:ext cx="1100228" cy="1058970"/>
          </a:xfrm>
          <a:prstGeom prst="rect">
            <a:avLst/>
          </a:prstGeom>
        </p:spPr>
      </p:pic>
      <p:pic>
        <p:nvPicPr>
          <p:cNvPr id="3" name="Рисунок 2"/>
          <p:cNvPicPr>
            <a:picLocks noChangeAspect="1"/>
          </p:cNvPicPr>
          <p:nvPr/>
        </p:nvPicPr>
        <p:blipFill>
          <a:blip r:embed="rId4"/>
          <a:stretch>
            <a:fillRect/>
          </a:stretch>
        </p:blipFill>
        <p:spPr>
          <a:xfrm rot="21176039">
            <a:off x="2024823" y="3804553"/>
            <a:ext cx="1555166" cy="2059255"/>
          </a:xfrm>
          <a:prstGeom prst="rect">
            <a:avLst/>
          </a:prstGeom>
        </p:spPr>
      </p:pic>
      <p:pic>
        <p:nvPicPr>
          <p:cNvPr id="6" name="Рисунок 5"/>
          <p:cNvPicPr>
            <a:picLocks noChangeAspect="1"/>
          </p:cNvPicPr>
          <p:nvPr/>
        </p:nvPicPr>
        <p:blipFill>
          <a:blip r:embed="rId4"/>
          <a:stretch>
            <a:fillRect/>
          </a:stretch>
        </p:blipFill>
        <p:spPr>
          <a:xfrm>
            <a:off x="3022379" y="3846286"/>
            <a:ext cx="1488718" cy="1971269"/>
          </a:xfrm>
          <a:prstGeom prst="rect">
            <a:avLst/>
          </a:prstGeom>
        </p:spPr>
      </p:pic>
      <p:pic>
        <p:nvPicPr>
          <p:cNvPr id="12" name="Объект 11"/>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1241654" y="509292"/>
            <a:ext cx="2525084" cy="3290888"/>
          </a:xfrm>
          <a:effectLst>
            <a:softEdge rad="127000"/>
          </a:effectLst>
        </p:spPr>
      </p:pic>
    </p:spTree>
    <p:extLst>
      <p:ext uri="{BB962C8B-B14F-4D97-AF65-F5344CB8AC3E}">
        <p14:creationId xmlns:p14="http://schemas.microsoft.com/office/powerpoint/2010/main" val="3361855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86CEC1-F02A-4040-B7C1-9664B08D654F}"/>
              </a:ext>
            </a:extLst>
          </p:cNvPr>
          <p:cNvSpPr>
            <a:spLocks noGrp="1"/>
          </p:cNvSpPr>
          <p:nvPr>
            <p:ph type="title"/>
          </p:nvPr>
        </p:nvSpPr>
        <p:spPr>
          <a:xfrm>
            <a:off x="989505" y="420913"/>
            <a:ext cx="3495410" cy="935517"/>
          </a:xfrm>
        </p:spPr>
        <p:txBody>
          <a:bodyPr vert="horz" lIns="68580" tIns="34290" rIns="68580" bIns="34290" rtlCol="0" anchor="ctr">
            <a:noAutofit/>
          </a:bodyPr>
          <a:lstStyle/>
          <a:p>
            <a:pPr algn="ctr"/>
            <a:r>
              <a:rPr lang="en-US" b="1" kern="1200" dirty="0" err="1">
                <a:solidFill>
                  <a:srgbClr val="993366"/>
                </a:solidFill>
                <a:latin typeface="+mj-lt"/>
                <a:ea typeface="+mj-ea"/>
                <a:cs typeface="+mj-cs"/>
              </a:rPr>
              <a:t>Лазарева</a:t>
            </a:r>
            <a:r>
              <a:rPr lang="en-US" b="1" kern="1200" dirty="0">
                <a:solidFill>
                  <a:srgbClr val="993366"/>
                </a:solidFill>
                <a:latin typeface="+mj-lt"/>
                <a:ea typeface="+mj-ea"/>
                <a:cs typeface="+mj-cs"/>
              </a:rPr>
              <a:t> </a:t>
            </a:r>
            <a:endParaRPr lang="en-US" kern="1200" dirty="0">
              <a:solidFill>
                <a:srgbClr val="993366"/>
              </a:solidFill>
              <a:latin typeface="+mj-lt"/>
              <a:ea typeface="+mj-ea"/>
              <a:cs typeface="+mj-cs"/>
            </a:endParaRPr>
          </a:p>
          <a:p>
            <a:pPr algn="ctr"/>
            <a:r>
              <a:rPr lang="en-US" b="1" kern="1200" dirty="0" err="1">
                <a:solidFill>
                  <a:srgbClr val="993366"/>
                </a:solidFill>
                <a:latin typeface="+mj-lt"/>
                <a:ea typeface="+mj-ea"/>
                <a:cs typeface="+mj-cs"/>
              </a:rPr>
              <a:t>Оксана</a:t>
            </a:r>
            <a:r>
              <a:rPr lang="en-US" b="1" kern="1200" dirty="0">
                <a:solidFill>
                  <a:srgbClr val="993366"/>
                </a:solidFill>
                <a:latin typeface="+mj-lt"/>
                <a:ea typeface="+mj-ea"/>
                <a:cs typeface="+mj-cs"/>
              </a:rPr>
              <a:t> </a:t>
            </a:r>
            <a:r>
              <a:rPr lang="ru-RU" b="1" kern="1200" dirty="0" smtClean="0">
                <a:solidFill>
                  <a:srgbClr val="993366"/>
                </a:solidFill>
                <a:latin typeface="+mj-lt"/>
                <a:ea typeface="+mj-ea"/>
                <a:cs typeface="+mj-cs"/>
              </a:rPr>
              <a:t/>
            </a:r>
            <a:br>
              <a:rPr lang="ru-RU" b="1" kern="1200" dirty="0" smtClean="0">
                <a:solidFill>
                  <a:srgbClr val="993366"/>
                </a:solidFill>
                <a:latin typeface="+mj-lt"/>
                <a:ea typeface="+mj-ea"/>
                <a:cs typeface="+mj-cs"/>
              </a:rPr>
            </a:br>
            <a:r>
              <a:rPr lang="en-US" b="1" kern="1200" dirty="0" err="1" smtClean="0">
                <a:solidFill>
                  <a:srgbClr val="993366"/>
                </a:solidFill>
                <a:latin typeface="+mj-lt"/>
                <a:ea typeface="+mj-ea"/>
                <a:cs typeface="+mj-cs"/>
              </a:rPr>
              <a:t>Сергеевна</a:t>
            </a:r>
            <a:endParaRPr lang="en-US" kern="1200" dirty="0">
              <a:solidFill>
                <a:srgbClr val="993366"/>
              </a:solidFill>
              <a:latin typeface="+mj-lt"/>
              <a:ea typeface="+mj-ea"/>
              <a:cs typeface="+mj-cs"/>
            </a:endParaRPr>
          </a:p>
        </p:txBody>
      </p:sp>
      <p:sp>
        <p:nvSpPr>
          <p:cNvPr id="4" name="Text Placeholder 3">
            <a:extLst>
              <a:ext uri="{FF2B5EF4-FFF2-40B4-BE49-F238E27FC236}">
                <a16:creationId xmlns:a16="http://schemas.microsoft.com/office/drawing/2014/main" xmlns="" id="{B31A0F3E-C6C3-4488-B092-DCA489CB6741}"/>
              </a:ext>
            </a:extLst>
          </p:cNvPr>
          <p:cNvSpPr>
            <a:spLocks noGrp="1"/>
          </p:cNvSpPr>
          <p:nvPr>
            <p:ph type="body" idx="2"/>
          </p:nvPr>
        </p:nvSpPr>
        <p:spPr>
          <a:xfrm>
            <a:off x="917210" y="1828800"/>
            <a:ext cx="3567705" cy="4218473"/>
          </a:xfrm>
        </p:spPr>
        <p:txBody>
          <a:bodyPr vert="horz" lIns="68580" tIns="34290" rIns="68580" bIns="34290" rtlCol="0" anchor="ctr">
            <a:normAutofit fontScale="92500"/>
          </a:bodyPr>
          <a:lstStyle/>
          <a:p>
            <a:pPr indent="-171450" algn="ctr"/>
            <a:r>
              <a:rPr lang="ru-RU" sz="1500" i="1" dirty="0" err="1" smtClean="0"/>
              <a:t>С</a:t>
            </a:r>
            <a:r>
              <a:rPr lang="en-US" sz="1500" i="1" dirty="0" err="1" smtClean="0"/>
              <a:t>тарший</a:t>
            </a:r>
            <a:r>
              <a:rPr lang="en-US" sz="1500" i="1" dirty="0" smtClean="0"/>
              <a:t> </a:t>
            </a:r>
            <a:r>
              <a:rPr lang="en-US" sz="1500" i="1" dirty="0" err="1"/>
              <a:t>преподаватель</a:t>
            </a:r>
            <a:r>
              <a:rPr lang="en-US" sz="1500" i="1" dirty="0"/>
              <a:t> </a:t>
            </a:r>
            <a:r>
              <a:rPr lang="en-US" sz="1500" i="1" dirty="0" err="1"/>
              <a:t>кафедры</a:t>
            </a:r>
            <a:r>
              <a:rPr lang="en-US" sz="1500" i="1" dirty="0"/>
              <a:t> </a:t>
            </a:r>
            <a:r>
              <a:rPr lang="en-US" sz="1500" i="1" dirty="0" err="1"/>
              <a:t>геодезии</a:t>
            </a:r>
            <a:r>
              <a:rPr lang="en-US" sz="1500" i="1" dirty="0"/>
              <a:t> и </a:t>
            </a:r>
            <a:r>
              <a:rPr lang="en-US" sz="1500" i="1" dirty="0" err="1" smtClean="0"/>
              <a:t>кадастра</a:t>
            </a:r>
            <a:r>
              <a:rPr lang="ru-RU" sz="1500" i="1" dirty="0" smtClean="0"/>
              <a:t> </a:t>
            </a:r>
            <a:r>
              <a:rPr lang="ru-RU" sz="1500" i="1" dirty="0"/>
              <a:t>Тверского государственного технического </a:t>
            </a:r>
            <a:r>
              <a:rPr lang="ru-RU" sz="1500" i="1" dirty="0" smtClean="0"/>
              <a:t>университета</a:t>
            </a:r>
            <a:r>
              <a:rPr lang="en-US" sz="1500" i="1" dirty="0" smtClean="0"/>
              <a:t>,</a:t>
            </a:r>
            <a:r>
              <a:rPr lang="ru-RU" sz="1500" i="1" dirty="0" smtClean="0"/>
              <a:t> </a:t>
            </a:r>
            <a:r>
              <a:rPr lang="en-US" sz="1500" i="1" dirty="0" err="1" smtClean="0"/>
              <a:t>кадастровый</a:t>
            </a:r>
            <a:r>
              <a:rPr lang="ru-RU" sz="1500" i="1" dirty="0" smtClean="0"/>
              <a:t> </a:t>
            </a:r>
            <a:r>
              <a:rPr lang="en-US" sz="1500" i="1" dirty="0" err="1" smtClean="0"/>
              <a:t>инженер</a:t>
            </a:r>
            <a:endParaRPr lang="en-US" sz="1500" dirty="0"/>
          </a:p>
          <a:p>
            <a:endParaRPr lang="ru-RU" sz="1300" dirty="0" smtClean="0"/>
          </a:p>
          <a:p>
            <a:r>
              <a:rPr lang="ru-RU" sz="1300" dirty="0" smtClean="0"/>
              <a:t> Является автором и соавтором шести баз данных: «Земельные ресурсы Тверской области (ЗР – Тверская – 1)» (2016 г.), «Электронная карта волостей Тверской губернии (Волости - Тверская 2в.)» (2016 г.), «Электронная карта ветряных мельниц Тверской губернии (ВМ - Тверская 2в.» (2016 г.), «База данных прямоугольных координат векторных объектов озера Селигер и прилегающих к нему территорий» (2018 г.), «База данных плоских прямоугольных координат и абсолютных высот рельефа водосборного бассейна озера Валдайское» (2018 г.), «База данных земельных ресурсов Тверской области (ЗР – Тверская – 2)» (2019 г.).</a:t>
            </a:r>
          </a:p>
          <a:p>
            <a:pPr indent="-171450">
              <a:buFont typeface="Arial" panose="020B0604020202020204" pitchFamily="34" charset="0"/>
              <a:buChar char="•"/>
            </a:pPr>
            <a:endParaRPr lang="en-US" sz="1500" dirty="0">
              <a:solidFill>
                <a:srgbClr val="FFFFFF"/>
              </a:solidFill>
            </a:endParaRPr>
          </a:p>
        </p:txBody>
      </p:sp>
      <p:pic>
        <p:nvPicPr>
          <p:cNvPr id="3" name="Picture 5">
            <a:extLst>
              <a:ext uri="{FF2B5EF4-FFF2-40B4-BE49-F238E27FC236}">
                <a16:creationId xmlns:a16="http://schemas.microsoft.com/office/drawing/2014/main" xmlns="" id="{C922A747-5F1A-43F5-866E-F97F15A16277}"/>
              </a:ext>
            </a:extLst>
          </p:cNvPr>
          <p:cNvPicPr>
            <a:picLocks noChangeAspect="1"/>
          </p:cNvPicPr>
          <p:nvPr/>
        </p:nvPicPr>
        <p:blipFill>
          <a:blip r:embed="rId2" cstate="print"/>
          <a:stretch>
            <a:fillRect/>
          </a:stretch>
        </p:blipFill>
        <p:spPr>
          <a:xfrm>
            <a:off x="734037" y="420913"/>
            <a:ext cx="1120534" cy="1120534"/>
          </a:xfrm>
          <a:prstGeom prst="rect">
            <a:avLst/>
          </a:prstGeom>
        </p:spPr>
      </p:pic>
      <p:sp>
        <p:nvSpPr>
          <p:cNvPr id="6" name="TextBox 5"/>
          <p:cNvSpPr txBox="1"/>
          <p:nvPr/>
        </p:nvSpPr>
        <p:spPr>
          <a:xfrm>
            <a:off x="4780138" y="3744687"/>
            <a:ext cx="3681691" cy="2031325"/>
          </a:xfrm>
          <a:prstGeom prst="rect">
            <a:avLst/>
          </a:prstGeom>
          <a:noFill/>
        </p:spPr>
        <p:txBody>
          <a:bodyPr wrap="square" rtlCol="0">
            <a:spAutoFit/>
          </a:bodyPr>
          <a:lstStyle/>
          <a:p>
            <a:r>
              <a:rPr lang="ru-RU" sz="1200" dirty="0" smtClean="0"/>
              <a:t>   Базы </a:t>
            </a:r>
            <a:r>
              <a:rPr lang="ru-RU" sz="1200" dirty="0"/>
              <a:t>данных предназначены для автоматизированного использования в научных и образовательных целях в землеустройстве, земельном кадастре, географии, а также в просветительских целях. БД могут использовать совместно с электронными картами Тверской области в профессиональных ГИС (геоинформационная система или географическая информационная система).</a:t>
            </a:r>
          </a:p>
          <a:p>
            <a:endParaRPr lang="ru-RU" dirty="0"/>
          </a:p>
        </p:txBody>
      </p:sp>
      <p:pic>
        <p:nvPicPr>
          <p:cNvPr id="12" name="Объект 1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594957" y="420913"/>
            <a:ext cx="2562071" cy="3150088"/>
          </a:xfrm>
          <a:effectLst>
            <a:softEdge rad="127000"/>
          </a:effectLst>
        </p:spPr>
      </p:pic>
    </p:spTree>
    <p:extLst>
      <p:ext uri="{BB962C8B-B14F-4D97-AF65-F5344CB8AC3E}">
        <p14:creationId xmlns:p14="http://schemas.microsoft.com/office/powerpoint/2010/main" val="2994138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76EA3-A8DC-4506-97B1-4538B6B1A399}"/>
              </a:ext>
            </a:extLst>
          </p:cNvPr>
          <p:cNvSpPr>
            <a:spLocks noGrp="1"/>
          </p:cNvSpPr>
          <p:nvPr>
            <p:ph type="title"/>
          </p:nvPr>
        </p:nvSpPr>
        <p:spPr>
          <a:xfrm>
            <a:off x="1279125" y="450513"/>
            <a:ext cx="3749043" cy="621493"/>
          </a:xfrm>
        </p:spPr>
        <p:txBody>
          <a:bodyPr vert="horz" lIns="91440" tIns="45720" rIns="91440" bIns="45720" rtlCol="0" anchor="ctr">
            <a:noAutofit/>
          </a:bodyPr>
          <a:lstStyle/>
          <a:p>
            <a:pPr algn="ctr"/>
            <a:r>
              <a:rPr lang="en-US" b="1" kern="1200" dirty="0" err="1">
                <a:solidFill>
                  <a:srgbClr val="993366"/>
                </a:solidFill>
                <a:latin typeface="+mj-lt"/>
                <a:ea typeface="+mj-ea"/>
                <a:cs typeface="+mj-cs"/>
              </a:rPr>
              <a:t>Малышкина</a:t>
            </a:r>
            <a:endParaRPr lang="en-US" kern="1200" dirty="0">
              <a:solidFill>
                <a:srgbClr val="993366"/>
              </a:solidFill>
              <a:latin typeface="+mj-lt"/>
              <a:ea typeface="+mj-ea"/>
              <a:cs typeface="+mj-cs"/>
            </a:endParaRPr>
          </a:p>
          <a:p>
            <a:pPr algn="ctr"/>
            <a:r>
              <a:rPr lang="en-US" b="1" kern="1200" dirty="0" err="1">
                <a:solidFill>
                  <a:srgbClr val="993366"/>
                </a:solidFill>
                <a:latin typeface="+mj-lt"/>
                <a:ea typeface="+mj-ea"/>
                <a:cs typeface="+mj-cs"/>
              </a:rPr>
              <a:t>Ольга</a:t>
            </a:r>
            <a:r>
              <a:rPr lang="en-US" b="1" kern="1200" dirty="0">
                <a:solidFill>
                  <a:srgbClr val="993366"/>
                </a:solidFill>
                <a:latin typeface="+mj-lt"/>
                <a:ea typeface="+mj-ea"/>
                <a:cs typeface="+mj-cs"/>
              </a:rPr>
              <a:t> </a:t>
            </a:r>
            <a:r>
              <a:rPr lang="ru-RU" b="1" kern="1200" dirty="0" smtClean="0">
                <a:solidFill>
                  <a:srgbClr val="993366"/>
                </a:solidFill>
                <a:latin typeface="+mj-lt"/>
                <a:ea typeface="+mj-ea"/>
                <a:cs typeface="+mj-cs"/>
              </a:rPr>
              <a:t/>
            </a:r>
            <a:br>
              <a:rPr lang="ru-RU" b="1" kern="1200" dirty="0" smtClean="0">
                <a:solidFill>
                  <a:srgbClr val="993366"/>
                </a:solidFill>
                <a:latin typeface="+mj-lt"/>
                <a:ea typeface="+mj-ea"/>
                <a:cs typeface="+mj-cs"/>
              </a:rPr>
            </a:br>
            <a:r>
              <a:rPr lang="en-US" b="1" kern="1200" dirty="0" err="1" smtClean="0">
                <a:solidFill>
                  <a:srgbClr val="993366"/>
                </a:solidFill>
                <a:latin typeface="+mj-lt"/>
                <a:ea typeface="+mj-ea"/>
                <a:cs typeface="+mj-cs"/>
              </a:rPr>
              <a:t>Витальевна</a:t>
            </a:r>
            <a:endParaRPr lang="en-US" kern="1200" dirty="0">
              <a:solidFill>
                <a:srgbClr val="993366"/>
              </a:solidFill>
              <a:latin typeface="+mj-lt"/>
              <a:ea typeface="+mj-ea"/>
              <a:cs typeface="+mj-cs"/>
            </a:endParaRPr>
          </a:p>
        </p:txBody>
      </p:sp>
      <p:sp>
        <p:nvSpPr>
          <p:cNvPr id="4" name="Text Placeholder 3">
            <a:extLst>
              <a:ext uri="{FF2B5EF4-FFF2-40B4-BE49-F238E27FC236}">
                <a16:creationId xmlns:a16="http://schemas.microsoft.com/office/drawing/2014/main" xmlns="" id="{27043320-970F-4FBB-85A9-8CF047CF5DA7}"/>
              </a:ext>
            </a:extLst>
          </p:cNvPr>
          <p:cNvSpPr>
            <a:spLocks noGrp="1"/>
          </p:cNvSpPr>
          <p:nvPr>
            <p:ph type="body" idx="2"/>
          </p:nvPr>
        </p:nvSpPr>
        <p:spPr>
          <a:xfrm>
            <a:off x="757489" y="1641690"/>
            <a:ext cx="3567769" cy="4454310"/>
          </a:xfrm>
        </p:spPr>
        <p:txBody>
          <a:bodyPr vert="horz" lIns="91440" tIns="45720" rIns="91440" bIns="45720" rtlCol="0">
            <a:noAutofit/>
          </a:bodyPr>
          <a:lstStyle/>
          <a:p>
            <a:pPr indent="-228600" algn="ctr"/>
            <a:r>
              <a:rPr lang="ru-RU" i="1" dirty="0" err="1" smtClean="0"/>
              <a:t>П</a:t>
            </a:r>
            <a:r>
              <a:rPr lang="en-US" sz="1400" i="1" dirty="0" err="1" smtClean="0"/>
              <a:t>рофессор</a:t>
            </a:r>
            <a:r>
              <a:rPr lang="en-US" sz="1400" i="1" dirty="0" smtClean="0"/>
              <a:t> </a:t>
            </a:r>
            <a:r>
              <a:rPr lang="en-US" sz="1400" i="1" dirty="0" err="1"/>
              <a:t>кафедры</a:t>
            </a:r>
            <a:r>
              <a:rPr lang="en-US" sz="1400" i="1" dirty="0"/>
              <a:t> </a:t>
            </a:r>
            <a:r>
              <a:rPr lang="en-US" sz="1400" i="1" dirty="0" err="1"/>
              <a:t>прикладной</a:t>
            </a:r>
            <a:r>
              <a:rPr lang="en-US" sz="1400" i="1" dirty="0"/>
              <a:t> </a:t>
            </a:r>
            <a:r>
              <a:rPr lang="en-US" sz="1400" i="1" dirty="0" err="1" smtClean="0"/>
              <a:t>физики</a:t>
            </a:r>
            <a:r>
              <a:rPr lang="en-US" sz="1400" i="1" dirty="0"/>
              <a:t> </a:t>
            </a:r>
            <a:r>
              <a:rPr lang="en-US" sz="1400" i="1" dirty="0" err="1" smtClean="0"/>
              <a:t>Тверско</a:t>
            </a:r>
            <a:r>
              <a:rPr lang="ru-RU" sz="1400" i="1" dirty="0" err="1" smtClean="0"/>
              <a:t>го</a:t>
            </a:r>
            <a:r>
              <a:rPr lang="en-US" sz="1400" i="1" dirty="0" smtClean="0"/>
              <a:t> </a:t>
            </a:r>
            <a:r>
              <a:rPr lang="en-US" sz="1400" i="1" dirty="0" err="1" smtClean="0"/>
              <a:t>государственн</a:t>
            </a:r>
            <a:r>
              <a:rPr lang="ru-RU" sz="1400" i="1" dirty="0" smtClean="0"/>
              <a:t>ого</a:t>
            </a:r>
            <a:r>
              <a:rPr lang="ru-RU" i="1" dirty="0" smtClean="0"/>
              <a:t> </a:t>
            </a:r>
            <a:r>
              <a:rPr lang="en-US" sz="1400" i="1" dirty="0" err="1" smtClean="0"/>
              <a:t>университет</a:t>
            </a:r>
            <a:r>
              <a:rPr lang="ru-RU" i="1" dirty="0"/>
              <a:t>а</a:t>
            </a:r>
            <a:r>
              <a:rPr lang="en-US" sz="1400" i="1" dirty="0" smtClean="0"/>
              <a:t>,</a:t>
            </a:r>
            <a:r>
              <a:rPr lang="ru-RU" sz="1400" i="1" dirty="0" smtClean="0"/>
              <a:t> </a:t>
            </a:r>
            <a:r>
              <a:rPr lang="en-US" sz="1400" i="1" dirty="0" err="1" smtClean="0"/>
              <a:t>доктор</a:t>
            </a:r>
            <a:r>
              <a:rPr lang="en-US" sz="1400" i="1" dirty="0" smtClean="0"/>
              <a:t> </a:t>
            </a:r>
            <a:r>
              <a:rPr lang="en-US" sz="1400" i="1" dirty="0" err="1"/>
              <a:t>физико-математических</a:t>
            </a:r>
            <a:r>
              <a:rPr lang="en-US" sz="1400" i="1" dirty="0"/>
              <a:t> </a:t>
            </a:r>
            <a:r>
              <a:rPr lang="en-US" sz="1400" i="1" dirty="0" err="1" smtClean="0"/>
              <a:t>наук</a:t>
            </a:r>
            <a:endParaRPr lang="ru-RU" sz="1400" i="1" dirty="0" smtClean="0"/>
          </a:p>
          <a:p>
            <a:pPr indent="-228600" algn="just"/>
            <a:endParaRPr lang="ru-RU" sz="1400" i="1" dirty="0" smtClean="0"/>
          </a:p>
          <a:p>
            <a:r>
              <a:rPr lang="ru-RU" sz="1400" dirty="0" smtClean="0"/>
              <a:t>Является автором и соавтором трёх патентов на изобретение: «Устройство для создания градиента температур в образце» (2013 г.), «Пьезоэлектрический датчик удара» (2014 г.), «Высоковольтный генератор и способ его изготовления» (2015 г.).</a:t>
            </a:r>
          </a:p>
          <a:p>
            <a:pPr lvl="0"/>
            <a:r>
              <a:rPr lang="ru-RU" dirty="0" smtClean="0"/>
              <a:t>Т</a:t>
            </a:r>
            <a:r>
              <a:rPr lang="ru-RU" sz="1400" dirty="0" smtClean="0"/>
              <a:t>рёх патентов на полезную модель: «Устройство для измерения </a:t>
            </a:r>
            <a:r>
              <a:rPr lang="ru-RU" sz="1400" dirty="0" err="1" smtClean="0"/>
              <a:t>пироотклика</a:t>
            </a:r>
            <a:r>
              <a:rPr lang="ru-RU" sz="1400" dirty="0" smtClean="0"/>
              <a:t> </a:t>
            </a:r>
            <a:r>
              <a:rPr lang="ru-RU" sz="1400" dirty="0" err="1" smtClean="0"/>
              <a:t>монослойных</a:t>
            </a:r>
            <a:r>
              <a:rPr lang="ru-RU" sz="1400" dirty="0" smtClean="0"/>
              <a:t> полярных диэлектриков» (2013 г.), «Подсветка замка входной двери» (2013 г.), «Измеритель больших сопротивлений» (2017 г.).</a:t>
            </a:r>
          </a:p>
          <a:p>
            <a:pPr indent="-228600">
              <a:buFont typeface="Arial" panose="020B0604020202020204" pitchFamily="34" charset="0"/>
              <a:buChar char="•"/>
            </a:pPr>
            <a:endParaRPr lang="en-US" sz="1400" dirty="0"/>
          </a:p>
          <a:p>
            <a:pPr indent="-228600">
              <a:buFont typeface="Arial" panose="020B0604020202020204" pitchFamily="34" charset="0"/>
              <a:buChar char="•"/>
            </a:pPr>
            <a:endParaRPr lang="en-US" sz="1400" dirty="0">
              <a:solidFill>
                <a:srgbClr val="FFFFFF"/>
              </a:solidFill>
            </a:endParaRPr>
          </a:p>
        </p:txBody>
      </p:sp>
      <p:pic>
        <p:nvPicPr>
          <p:cNvPr id="3" name="Picture 5" descr="Изображение выглядит как текст&#10;&#10;Описание создано с высокой степенью достоверности">
            <a:extLst>
              <a:ext uri="{FF2B5EF4-FFF2-40B4-BE49-F238E27FC236}">
                <a16:creationId xmlns:a16="http://schemas.microsoft.com/office/drawing/2014/main" xmlns="" id="{DB01BF45-16A3-43F1-AD43-CA259C9E75EE}"/>
              </a:ext>
            </a:extLst>
          </p:cNvPr>
          <p:cNvPicPr>
            <a:picLocks noChangeAspect="1"/>
          </p:cNvPicPr>
          <p:nvPr/>
        </p:nvPicPr>
        <p:blipFill>
          <a:blip r:embed="rId2" cstate="print">
            <a:clrChange>
              <a:clrFrom>
                <a:srgbClr val="000000">
                  <a:alpha val="0"/>
                </a:srgbClr>
              </a:clrFrom>
              <a:clrTo>
                <a:srgbClr val="000000">
                  <a:alpha val="0"/>
                </a:srgbClr>
              </a:clrTo>
            </a:clrChange>
          </a:blip>
          <a:stretch>
            <a:fillRect/>
          </a:stretch>
        </p:blipFill>
        <p:spPr>
          <a:xfrm>
            <a:off x="757489" y="341438"/>
            <a:ext cx="990864" cy="1007069"/>
          </a:xfrm>
          <a:prstGeom prst="rect">
            <a:avLst/>
          </a:prstGeom>
        </p:spPr>
      </p:pic>
      <p:pic>
        <p:nvPicPr>
          <p:cNvPr id="8" name="Объект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846894" y="450513"/>
            <a:ext cx="3661833" cy="2746375"/>
          </a:xfrm>
          <a:effectLst>
            <a:softEdge rad="127000"/>
          </a:effectLst>
        </p:spPr>
      </p:pic>
      <p:sp>
        <p:nvSpPr>
          <p:cNvPr id="12" name="TextBox 11"/>
          <p:cNvSpPr txBox="1"/>
          <p:nvPr/>
        </p:nvSpPr>
        <p:spPr>
          <a:xfrm>
            <a:off x="5028168" y="3326011"/>
            <a:ext cx="3477004" cy="2769989"/>
          </a:xfrm>
          <a:prstGeom prst="rect">
            <a:avLst/>
          </a:prstGeom>
          <a:noFill/>
        </p:spPr>
        <p:txBody>
          <a:bodyPr wrap="square" rtlCol="0">
            <a:spAutoFit/>
          </a:bodyPr>
          <a:lstStyle/>
          <a:p>
            <a:r>
              <a:rPr lang="ru-RU" sz="1200" dirty="0"/>
              <a:t>Изобретения относятся к </a:t>
            </a:r>
            <a:r>
              <a:rPr lang="ru-RU" sz="1200" dirty="0" err="1"/>
              <a:t>пьезоэлектронике</a:t>
            </a:r>
            <a:r>
              <a:rPr lang="ru-RU" sz="1200" dirty="0"/>
              <a:t> и могут  быть использованы для получения градиента поляризации в однородных по химическому составу образцах пьезоэлектрической керамики, а также в системах диагностики автомобиля и системах автосигнализации.</a:t>
            </a:r>
          </a:p>
          <a:p>
            <a:r>
              <a:rPr lang="ru-RU" sz="1200" dirty="0"/>
              <a:t>Полезные модели относятся к научно-исследовательской измерительной технике, осветительным устройствам для замков. Последние могут быть использованы для освещения замков входных дверей квартир, гаражей, складских и других помещений.</a:t>
            </a:r>
          </a:p>
          <a:p>
            <a:endParaRPr lang="ru-RU" dirty="0"/>
          </a:p>
        </p:txBody>
      </p:sp>
    </p:spTree>
    <p:extLst>
      <p:ext uri="{BB962C8B-B14F-4D97-AF65-F5344CB8AC3E}">
        <p14:creationId xmlns:p14="http://schemas.microsoft.com/office/powerpoint/2010/main" val="837177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3D1D41-2174-499A-BD40-F5BF908E9F2D}"/>
              </a:ext>
            </a:extLst>
          </p:cNvPr>
          <p:cNvSpPr>
            <a:spLocks noGrp="1"/>
          </p:cNvSpPr>
          <p:nvPr>
            <p:ph type="title"/>
          </p:nvPr>
        </p:nvSpPr>
        <p:spPr>
          <a:xfrm>
            <a:off x="711199" y="1002214"/>
            <a:ext cx="4679220" cy="950607"/>
          </a:xfrm>
        </p:spPr>
        <p:txBody>
          <a:bodyPr vert="horz" lIns="68580" tIns="34290" rIns="68580" bIns="34290" rtlCol="0" anchor="b">
            <a:normAutofit fontScale="90000"/>
          </a:bodyPr>
          <a:lstStyle/>
          <a:p>
            <a:pPr algn="ctr"/>
            <a:r>
              <a:rPr lang="en-US" sz="2700" b="1" kern="1200" dirty="0" err="1">
                <a:solidFill>
                  <a:srgbClr val="993366"/>
                </a:solidFill>
                <a:latin typeface="+mj-lt"/>
                <a:ea typeface="+mj-ea"/>
                <a:cs typeface="+mj-cs"/>
              </a:rPr>
              <a:t>Ожимкова</a:t>
            </a:r>
            <a:endParaRPr lang="en-US" sz="2700" kern="1200" dirty="0">
              <a:solidFill>
                <a:srgbClr val="993366"/>
              </a:solidFill>
              <a:latin typeface="+mj-lt"/>
              <a:ea typeface="+mj-ea"/>
              <a:cs typeface="+mj-cs"/>
            </a:endParaRPr>
          </a:p>
          <a:p>
            <a:pPr algn="ctr"/>
            <a:r>
              <a:rPr lang="en-US" sz="2700" b="1" kern="1200" dirty="0" err="1">
                <a:solidFill>
                  <a:srgbClr val="993366"/>
                </a:solidFill>
                <a:latin typeface="+mj-lt"/>
                <a:ea typeface="+mj-ea"/>
                <a:cs typeface="+mj-cs"/>
              </a:rPr>
              <a:t>Елена</a:t>
            </a:r>
            <a:r>
              <a:rPr lang="en-US" sz="2700" b="1" kern="1200" dirty="0">
                <a:solidFill>
                  <a:srgbClr val="993366"/>
                </a:solidFill>
                <a:latin typeface="+mj-lt"/>
                <a:ea typeface="+mj-ea"/>
                <a:cs typeface="+mj-cs"/>
              </a:rPr>
              <a:t> </a:t>
            </a:r>
            <a:r>
              <a:rPr lang="ru-RU" sz="2700" b="1" kern="1200" dirty="0" smtClean="0">
                <a:solidFill>
                  <a:srgbClr val="993366"/>
                </a:solidFill>
                <a:latin typeface="+mj-lt"/>
                <a:ea typeface="+mj-ea"/>
                <a:cs typeface="+mj-cs"/>
              </a:rPr>
              <a:t/>
            </a:r>
            <a:br>
              <a:rPr lang="ru-RU" sz="2700" b="1" kern="1200" dirty="0" smtClean="0">
                <a:solidFill>
                  <a:srgbClr val="993366"/>
                </a:solidFill>
                <a:latin typeface="+mj-lt"/>
                <a:ea typeface="+mj-ea"/>
                <a:cs typeface="+mj-cs"/>
              </a:rPr>
            </a:br>
            <a:r>
              <a:rPr lang="en-US" sz="2700" b="1" kern="1200" dirty="0" err="1" smtClean="0">
                <a:solidFill>
                  <a:srgbClr val="993366"/>
                </a:solidFill>
                <a:latin typeface="+mj-lt"/>
                <a:ea typeface="+mj-ea"/>
                <a:cs typeface="+mj-cs"/>
              </a:rPr>
              <a:t>Владимировна</a:t>
            </a:r>
            <a:r>
              <a:rPr lang="en-US" sz="3200" b="1" kern="1200" dirty="0">
                <a:latin typeface="+mj-lt"/>
                <a:ea typeface="+mj-ea"/>
                <a:cs typeface="+mj-cs"/>
              </a:rPr>
              <a:t> </a:t>
            </a:r>
            <a:endParaRPr lang="en-US" sz="3200" kern="1200" dirty="0">
              <a:latin typeface="+mj-lt"/>
              <a:ea typeface="+mj-ea"/>
              <a:cs typeface="+mj-cs"/>
            </a:endParaRPr>
          </a:p>
          <a:p>
            <a:endParaRPr lang="en-US" sz="2700" kern="1200" dirty="0">
              <a:solidFill>
                <a:srgbClr val="FFFFFF"/>
              </a:solidFill>
              <a:latin typeface="+mj-lt"/>
              <a:ea typeface="+mj-ea"/>
              <a:cs typeface="+mj-cs"/>
            </a:endParaRPr>
          </a:p>
        </p:txBody>
      </p:sp>
      <p:sp>
        <p:nvSpPr>
          <p:cNvPr id="4" name="Text Placeholder 3">
            <a:extLst>
              <a:ext uri="{FF2B5EF4-FFF2-40B4-BE49-F238E27FC236}">
                <a16:creationId xmlns:a16="http://schemas.microsoft.com/office/drawing/2014/main" xmlns="" id="{7177B861-12AA-4FBF-BD1D-8BDFBDE9C90C}"/>
              </a:ext>
            </a:extLst>
          </p:cNvPr>
          <p:cNvSpPr>
            <a:spLocks noGrp="1"/>
          </p:cNvSpPr>
          <p:nvPr>
            <p:ph type="body" idx="2"/>
          </p:nvPr>
        </p:nvSpPr>
        <p:spPr>
          <a:xfrm>
            <a:off x="711199" y="1641855"/>
            <a:ext cx="3817258" cy="4967770"/>
          </a:xfrm>
        </p:spPr>
        <p:txBody>
          <a:bodyPr vert="horz" lIns="68580" tIns="34290" rIns="68580" bIns="34290" rtlCol="0" anchor="t">
            <a:normAutofit/>
          </a:bodyPr>
          <a:lstStyle/>
          <a:p>
            <a:pPr indent="-171450" algn="ctr"/>
            <a:r>
              <a:rPr lang="ru-RU" sz="1200" i="1" dirty="0" err="1" smtClean="0"/>
              <a:t>Д</a:t>
            </a:r>
            <a:r>
              <a:rPr lang="en-US" sz="1200" i="1" dirty="0" err="1" smtClean="0"/>
              <a:t>оцент</a:t>
            </a:r>
            <a:r>
              <a:rPr lang="en-US" sz="1200" i="1" dirty="0" smtClean="0"/>
              <a:t> </a:t>
            </a:r>
            <a:r>
              <a:rPr lang="en-US" sz="1200" i="1" dirty="0" err="1"/>
              <a:t>кафедры</a:t>
            </a:r>
            <a:r>
              <a:rPr lang="en-US" sz="1200" i="1" dirty="0"/>
              <a:t> </a:t>
            </a:r>
            <a:r>
              <a:rPr lang="en-US" sz="1200" i="1" dirty="0" err="1"/>
              <a:t>биотехнологии</a:t>
            </a:r>
            <a:r>
              <a:rPr lang="en-US" sz="1200" i="1" dirty="0"/>
              <a:t> и </a:t>
            </a:r>
            <a:r>
              <a:rPr lang="en-US" sz="1200" i="1" dirty="0" err="1" smtClean="0"/>
              <a:t>химии</a:t>
            </a:r>
            <a:endParaRPr lang="en-US" sz="1200" dirty="0"/>
          </a:p>
          <a:p>
            <a:pPr indent="-171450" algn="ctr"/>
            <a:r>
              <a:rPr lang="ru-RU" sz="1200" i="1" dirty="0"/>
              <a:t>Тверского государственного технического </a:t>
            </a:r>
            <a:r>
              <a:rPr lang="ru-RU" sz="1200" i="1" dirty="0" smtClean="0"/>
              <a:t>университета, </a:t>
            </a:r>
            <a:r>
              <a:rPr lang="en-US" sz="1200" i="1" dirty="0" err="1" smtClean="0"/>
              <a:t>кандидат</a:t>
            </a:r>
            <a:r>
              <a:rPr lang="en-US" sz="1200" i="1" dirty="0" smtClean="0"/>
              <a:t> </a:t>
            </a:r>
            <a:r>
              <a:rPr lang="en-US" sz="1200" i="1" dirty="0" err="1"/>
              <a:t>химических</a:t>
            </a:r>
            <a:r>
              <a:rPr lang="en-US" sz="1200" i="1" dirty="0"/>
              <a:t> </a:t>
            </a:r>
            <a:r>
              <a:rPr lang="en-US" sz="1200" i="1" dirty="0" err="1" smtClean="0"/>
              <a:t>наук</a:t>
            </a:r>
            <a:endParaRPr lang="ru-RU" sz="1200" i="1" dirty="0" smtClean="0"/>
          </a:p>
          <a:p>
            <a:pPr indent="-171450" algn="just"/>
            <a:endParaRPr lang="en-US" sz="1200" dirty="0"/>
          </a:p>
          <a:p>
            <a:pPr algn="just"/>
            <a:r>
              <a:rPr lang="ru-RU" sz="1200" dirty="0" smtClean="0"/>
              <a:t>Является соавтором шести патентов: «Способ местного лечения воспалительных заболеваний пародонта» (2010 г.), «Штамм бактерий </a:t>
            </a:r>
            <a:r>
              <a:rPr lang="ru-RU" sz="1200" dirty="0" err="1" smtClean="0"/>
              <a:t>lactobacillus</a:t>
            </a:r>
            <a:r>
              <a:rPr lang="ru-RU" sz="1200" dirty="0" smtClean="0"/>
              <a:t> </a:t>
            </a:r>
            <a:r>
              <a:rPr lang="ru-RU" sz="1200" dirty="0" err="1" smtClean="0"/>
              <a:t>rhamnosus</a:t>
            </a:r>
            <a:r>
              <a:rPr lang="ru-RU" sz="1200" dirty="0" smtClean="0"/>
              <a:t>, обладающий широким спектром антагонистической активности по отношению к патогенным и условно-патогенным микроорганизмам» (2013 г.), «Штамм бактерий </a:t>
            </a:r>
            <a:r>
              <a:rPr lang="ru-RU" sz="1200" dirty="0" err="1" smtClean="0"/>
              <a:t>lactobacillus</a:t>
            </a:r>
            <a:r>
              <a:rPr lang="ru-RU" sz="1200" dirty="0" smtClean="0"/>
              <a:t> </a:t>
            </a:r>
            <a:r>
              <a:rPr lang="ru-RU" sz="1200" dirty="0" err="1" smtClean="0"/>
              <a:t>plantarum</a:t>
            </a:r>
            <a:r>
              <a:rPr lang="ru-RU" sz="1200" dirty="0" smtClean="0"/>
              <a:t>, обладающий широким спектром антагонистической активности по отношению к патогенным и условно-патогенным микроорганизмам» (2013 г.), «Способ оценки состояния </a:t>
            </a:r>
            <a:r>
              <a:rPr lang="ru-RU" sz="1200" dirty="0" err="1" smtClean="0"/>
              <a:t>микробиоты</a:t>
            </a:r>
            <a:r>
              <a:rPr lang="ru-RU" sz="1200" dirty="0" smtClean="0"/>
              <a:t> пищеварительного тракта у подростков 14-18 лет по микрофлоре ротовой жидкости» (2016 г.), «Способ прогнозирования риска развития новообразований слизистой оболочки полости рта у лиц старше 40 лет» (2017 г.), «Способ прогнозирования неблагоприятного течения новообразований слизистой оболочки полости рта» (2019 г.), «Способ оценки уровня резистентности организма детей I-II группы здоровья по вирусному компоненту </a:t>
            </a:r>
            <a:r>
              <a:rPr lang="ru-RU" sz="1200" dirty="0" err="1" smtClean="0"/>
              <a:t>микробиоты</a:t>
            </a:r>
            <a:r>
              <a:rPr lang="ru-RU" sz="1200" dirty="0" smtClean="0"/>
              <a:t> полости рта» (2019 г.).</a:t>
            </a:r>
          </a:p>
        </p:txBody>
      </p:sp>
      <p:pic>
        <p:nvPicPr>
          <p:cNvPr id="3" name="Picture 5">
            <a:extLst>
              <a:ext uri="{FF2B5EF4-FFF2-40B4-BE49-F238E27FC236}">
                <a16:creationId xmlns:a16="http://schemas.microsoft.com/office/drawing/2014/main" xmlns="" id="{A5B9B4EB-5A86-4831-9BE6-E2E817A63E99}"/>
              </a:ext>
            </a:extLst>
          </p:cNvPr>
          <p:cNvPicPr>
            <a:picLocks noChangeAspect="1"/>
          </p:cNvPicPr>
          <p:nvPr/>
        </p:nvPicPr>
        <p:blipFill>
          <a:blip r:embed="rId2" cstate="print"/>
          <a:stretch>
            <a:fillRect/>
          </a:stretch>
        </p:blipFill>
        <p:spPr>
          <a:xfrm>
            <a:off x="711199" y="317102"/>
            <a:ext cx="1190172" cy="1190172"/>
          </a:xfrm>
          <a:prstGeom prst="rect">
            <a:avLst/>
          </a:prstGeom>
        </p:spPr>
      </p:pic>
      <p:pic>
        <p:nvPicPr>
          <p:cNvPr id="8" name="Объект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804488" y="629651"/>
            <a:ext cx="3688922" cy="2766692"/>
          </a:xfrm>
          <a:effectLst>
            <a:softEdge rad="127000"/>
          </a:effectLst>
        </p:spPr>
      </p:pic>
      <p:sp>
        <p:nvSpPr>
          <p:cNvPr id="12" name="TextBox 11"/>
          <p:cNvSpPr txBox="1"/>
          <p:nvPr/>
        </p:nvSpPr>
        <p:spPr>
          <a:xfrm>
            <a:off x="4761582" y="3638916"/>
            <a:ext cx="3774734" cy="2031325"/>
          </a:xfrm>
          <a:prstGeom prst="rect">
            <a:avLst/>
          </a:prstGeom>
          <a:noFill/>
        </p:spPr>
        <p:txBody>
          <a:bodyPr wrap="square" rtlCol="0">
            <a:spAutoFit/>
          </a:bodyPr>
          <a:lstStyle/>
          <a:p>
            <a:r>
              <a:rPr lang="ru-RU" sz="1200" dirty="0" smtClean="0"/>
              <a:t> Изобретения </a:t>
            </a:r>
            <a:r>
              <a:rPr lang="ru-RU" sz="1200" dirty="0"/>
              <a:t>относится к биотехнологии, пищевой и медицинской промышленности, медицине, а именно к микробиологии, </a:t>
            </a:r>
            <a:r>
              <a:rPr lang="ru-RU" sz="1200" dirty="0" err="1"/>
              <a:t>онкостоматологии</a:t>
            </a:r>
            <a:r>
              <a:rPr lang="ru-RU" sz="1200" dirty="0"/>
              <a:t> и лабораторной диагностике. Могут быть использованы в производстве препаратов, содержащих живые бактерии, биологически активных добавок к пище, кисломолочных ферментированных и </a:t>
            </a:r>
            <a:r>
              <a:rPr lang="ru-RU" sz="1200" dirty="0" err="1"/>
              <a:t>неферментированных</a:t>
            </a:r>
            <a:r>
              <a:rPr lang="ru-RU" sz="1200" dirty="0"/>
              <a:t> пищевых продуктов.</a:t>
            </a:r>
            <a:endParaRPr lang="en-US" sz="1200" dirty="0">
              <a:solidFill>
                <a:srgbClr val="FFFFFF"/>
              </a:solidFill>
            </a:endParaRPr>
          </a:p>
          <a:p>
            <a:endParaRPr lang="ru-RU" dirty="0"/>
          </a:p>
        </p:txBody>
      </p:sp>
    </p:spTree>
    <p:extLst>
      <p:ext uri="{BB962C8B-B14F-4D97-AF65-F5344CB8AC3E}">
        <p14:creationId xmlns:p14="http://schemas.microsoft.com/office/powerpoint/2010/main" val="3514907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BA7DE5-6597-4BE5-BE5B-8D0DC2347FEB}"/>
              </a:ext>
            </a:extLst>
          </p:cNvPr>
          <p:cNvSpPr>
            <a:spLocks noGrp="1"/>
          </p:cNvSpPr>
          <p:nvPr>
            <p:ph type="title"/>
          </p:nvPr>
        </p:nvSpPr>
        <p:spPr>
          <a:xfrm>
            <a:off x="4325256" y="968121"/>
            <a:ext cx="4165601" cy="609600"/>
          </a:xfrm>
        </p:spPr>
        <p:txBody>
          <a:bodyPr vert="horz" lIns="68580" tIns="34290" rIns="68580" bIns="34290" rtlCol="0" anchor="b">
            <a:noAutofit/>
          </a:bodyPr>
          <a:lstStyle/>
          <a:p>
            <a:pPr algn="ctr"/>
            <a:r>
              <a:rPr lang="en-US" b="1" kern="1200" dirty="0" err="1">
                <a:solidFill>
                  <a:srgbClr val="993366"/>
                </a:solidFill>
                <a:latin typeface="+mj-lt"/>
                <a:ea typeface="+mj-ea"/>
                <a:cs typeface="+mj-cs"/>
              </a:rPr>
              <a:t>Петропавловская</a:t>
            </a:r>
            <a:endParaRPr lang="en-US" b="1" kern="1200" dirty="0">
              <a:solidFill>
                <a:srgbClr val="993366"/>
              </a:solidFill>
              <a:latin typeface="+mj-lt"/>
              <a:ea typeface="+mj-ea"/>
              <a:cs typeface="+mj-cs"/>
            </a:endParaRPr>
          </a:p>
          <a:p>
            <a:pPr algn="ctr"/>
            <a:r>
              <a:rPr lang="en-US" b="1" kern="1200" dirty="0" err="1">
                <a:solidFill>
                  <a:srgbClr val="993366"/>
                </a:solidFill>
                <a:latin typeface="+mj-lt"/>
                <a:ea typeface="+mj-ea"/>
                <a:cs typeface="+mj-cs"/>
              </a:rPr>
              <a:t>Виктория</a:t>
            </a:r>
            <a:r>
              <a:rPr lang="en-US" b="1" kern="1200" dirty="0">
                <a:solidFill>
                  <a:srgbClr val="993366"/>
                </a:solidFill>
                <a:latin typeface="+mj-lt"/>
                <a:ea typeface="+mj-ea"/>
                <a:cs typeface="+mj-cs"/>
              </a:rPr>
              <a:t> </a:t>
            </a:r>
            <a:r>
              <a:rPr lang="ru-RU" b="1" kern="1200" dirty="0" smtClean="0">
                <a:solidFill>
                  <a:srgbClr val="993366"/>
                </a:solidFill>
                <a:latin typeface="+mj-lt"/>
                <a:ea typeface="+mj-ea"/>
                <a:cs typeface="+mj-cs"/>
              </a:rPr>
              <a:t/>
            </a:r>
            <a:br>
              <a:rPr lang="ru-RU" b="1" kern="1200" dirty="0" smtClean="0">
                <a:solidFill>
                  <a:srgbClr val="993366"/>
                </a:solidFill>
                <a:latin typeface="+mj-lt"/>
                <a:ea typeface="+mj-ea"/>
                <a:cs typeface="+mj-cs"/>
              </a:rPr>
            </a:br>
            <a:r>
              <a:rPr lang="en-US" b="1" kern="1200" dirty="0" err="1" smtClean="0">
                <a:solidFill>
                  <a:srgbClr val="993366"/>
                </a:solidFill>
                <a:latin typeface="+mj-lt"/>
                <a:ea typeface="+mj-ea"/>
                <a:cs typeface="+mj-cs"/>
              </a:rPr>
              <a:t>Борисовна</a:t>
            </a:r>
            <a:endParaRPr lang="en-US" kern="1200" dirty="0">
              <a:solidFill>
                <a:srgbClr val="993366"/>
              </a:solidFill>
              <a:latin typeface="+mj-lt"/>
              <a:ea typeface="+mj-ea"/>
              <a:cs typeface="+mj-cs"/>
            </a:endParaRPr>
          </a:p>
        </p:txBody>
      </p:sp>
      <p:sp>
        <p:nvSpPr>
          <p:cNvPr id="4" name="Text Placeholder 3">
            <a:extLst>
              <a:ext uri="{FF2B5EF4-FFF2-40B4-BE49-F238E27FC236}">
                <a16:creationId xmlns:a16="http://schemas.microsoft.com/office/drawing/2014/main" xmlns="" id="{13408574-B581-4303-9097-6035EA850E5E}"/>
              </a:ext>
            </a:extLst>
          </p:cNvPr>
          <p:cNvSpPr>
            <a:spLocks noGrp="1"/>
          </p:cNvSpPr>
          <p:nvPr>
            <p:ph type="body" idx="2"/>
          </p:nvPr>
        </p:nvSpPr>
        <p:spPr>
          <a:xfrm>
            <a:off x="4789713" y="1974327"/>
            <a:ext cx="3701144" cy="4165216"/>
          </a:xfrm>
        </p:spPr>
        <p:txBody>
          <a:bodyPr vert="horz" lIns="68580" tIns="34290" rIns="68580" bIns="34290" rtlCol="0" anchor="t">
            <a:normAutofit fontScale="47500" lnSpcReduction="20000"/>
          </a:bodyPr>
          <a:lstStyle/>
          <a:p>
            <a:pPr indent="-171450">
              <a:buFont typeface="Arial" panose="020B0604020202020204" pitchFamily="34" charset="0"/>
              <a:buChar char="•"/>
            </a:pPr>
            <a:endParaRPr lang="en-US" sz="2000" i="1" dirty="0"/>
          </a:p>
          <a:p>
            <a:pPr algn="just">
              <a:lnSpc>
                <a:spcPct val="120000"/>
              </a:lnSpc>
            </a:pPr>
            <a:r>
              <a:rPr lang="ru-RU" sz="2000" i="1" dirty="0" smtClean="0"/>
              <a:t>Доктор технических наук, профессор кафедры «Производство строительных изделий и конструкций», директор Центра менеджмента качества и </a:t>
            </a:r>
            <a:r>
              <a:rPr lang="ru-RU" sz="2000" i="1" dirty="0" err="1" smtClean="0"/>
              <a:t>трансфера</a:t>
            </a:r>
            <a:r>
              <a:rPr lang="ru-RU" sz="2000" i="1" dirty="0" smtClean="0"/>
              <a:t> технологий Тверского государственного технического университета</a:t>
            </a:r>
          </a:p>
          <a:p>
            <a:pPr algn="just">
              <a:lnSpc>
                <a:spcPct val="120000"/>
              </a:lnSpc>
            </a:pPr>
            <a:endParaRPr lang="ru-RU" sz="2000" i="1" dirty="0" smtClean="0"/>
          </a:p>
          <a:p>
            <a:pPr algn="just">
              <a:lnSpc>
                <a:spcPct val="120000"/>
              </a:lnSpc>
            </a:pPr>
            <a:r>
              <a:rPr lang="ru-RU" sz="2000" b="1" dirty="0" smtClean="0"/>
              <a:t>Является автором и соавтором четырнадцати патентов: «Сырьевая смесь для получения конструкционно-теплоизоляционного материала» (2002 г.), «Стеновой материал» (2003 г.), «Сырьевая смесь для получения водостойкого строительного материала» (2003 г.), «Сырьевая смесь для получения конструкционно-теплоизоляционного материала» (2004 г.), «Сырьевая смесь для получения конструкционно-теплоизоляционного материала» (2005 г.), «Сырьевая смесь для получения водостойкого строительного материала» (2005 г.), «Керамическая масса для изготовления преимущественно кирпича» (2006 г.), «Сырьевая смесь для получения модифицированных гипсовых композитов» (2015 г.), «Сырьевая смесь для изготовления облицовочных гипсовых панелей» (2016 г.), «Сырьевая смесь для получения гипсовых материалов» (2015 г.) </a:t>
            </a:r>
            <a:r>
              <a:rPr lang="ru-RU" sz="2000" b="1" dirty="0"/>
              <a:t>и </a:t>
            </a:r>
            <a:r>
              <a:rPr lang="ru-RU" sz="2000" b="1" dirty="0" smtClean="0"/>
              <a:t>др.</a:t>
            </a:r>
          </a:p>
        </p:txBody>
      </p:sp>
      <p:pic>
        <p:nvPicPr>
          <p:cNvPr id="13" name="Picture 13">
            <a:extLst>
              <a:ext uri="{FF2B5EF4-FFF2-40B4-BE49-F238E27FC236}">
                <a16:creationId xmlns:a16="http://schemas.microsoft.com/office/drawing/2014/main" xmlns="" id="{F9095C38-D31E-4EE3-A848-AB192FCECBF2}"/>
              </a:ext>
            </a:extLst>
          </p:cNvPr>
          <p:cNvPicPr>
            <a:picLocks noChangeAspect="1"/>
          </p:cNvPicPr>
          <p:nvPr/>
        </p:nvPicPr>
        <p:blipFill>
          <a:blip r:embed="rId3" cstate="print"/>
          <a:stretch>
            <a:fillRect/>
          </a:stretch>
        </p:blipFill>
        <p:spPr>
          <a:xfrm>
            <a:off x="7502830" y="996029"/>
            <a:ext cx="978298" cy="978298"/>
          </a:xfrm>
          <a:prstGeom prst="rect">
            <a:avLst/>
          </a:prstGeom>
        </p:spPr>
      </p:pic>
      <p:pic>
        <p:nvPicPr>
          <p:cNvPr id="6" name="Объект 5"/>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1337829" y="406401"/>
            <a:ext cx="2536911" cy="3470968"/>
          </a:xfrm>
          <a:effectLst>
            <a:softEdge rad="127000"/>
          </a:effectLst>
        </p:spPr>
      </p:pic>
      <p:sp>
        <p:nvSpPr>
          <p:cNvPr id="8" name="TextBox 7"/>
          <p:cNvSpPr txBox="1"/>
          <p:nvPr/>
        </p:nvSpPr>
        <p:spPr>
          <a:xfrm>
            <a:off x="856343" y="4209143"/>
            <a:ext cx="3468913" cy="1522619"/>
          </a:xfrm>
          <a:prstGeom prst="rect">
            <a:avLst/>
          </a:prstGeom>
          <a:noFill/>
        </p:spPr>
        <p:txBody>
          <a:bodyPr wrap="square" rtlCol="0">
            <a:spAutoFit/>
          </a:bodyPr>
          <a:lstStyle/>
          <a:p>
            <a:pPr algn="just"/>
            <a:r>
              <a:rPr lang="ru-RU" sz="1200" dirty="0"/>
              <a:t>Изобретения относятся к технологии производства строительных и конструкционно-теплоизоляционных материалов. Находят применение в области строительства. </a:t>
            </a:r>
          </a:p>
          <a:p>
            <a:pPr indent="-171450" algn="just">
              <a:buFont typeface="Arial" panose="020B0604020202020204" pitchFamily="34" charset="0"/>
              <a:buChar char="•"/>
            </a:pPr>
            <a:endParaRPr lang="en-US" sz="1400" b="1" dirty="0">
              <a:solidFill>
                <a:srgbClr val="FFFFFF"/>
              </a:solidFill>
            </a:endParaRPr>
          </a:p>
          <a:p>
            <a:endParaRPr lang="ru-RU" dirty="0"/>
          </a:p>
        </p:txBody>
      </p:sp>
    </p:spTree>
    <p:extLst>
      <p:ext uri="{BB962C8B-B14F-4D97-AF65-F5344CB8AC3E}">
        <p14:creationId xmlns:p14="http://schemas.microsoft.com/office/powerpoint/2010/main" val="3716040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3202</TotalTime>
  <Words>1450</Words>
  <Application>Microsoft Office PowerPoint</Application>
  <PresentationFormat>Экран (4:3)</PresentationFormat>
  <Paragraphs>104</Paragraphs>
  <Slides>15</Slides>
  <Notes>5</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Arial</vt:lpstr>
      <vt:lpstr>Calibri</vt:lpstr>
      <vt:lpstr>Calibri Light</vt:lpstr>
      <vt:lpstr>Trebuchet MS</vt:lpstr>
      <vt:lpstr>Wingdings</vt:lpstr>
      <vt:lpstr>Wingdings 2</vt:lpstr>
      <vt:lpstr>Изящная</vt:lpstr>
      <vt:lpstr>Презентация PowerPoint</vt:lpstr>
      <vt:lpstr>Презентация PowerPoint</vt:lpstr>
      <vt:lpstr>Афанасьева Людмила  Евгеньевна</vt:lpstr>
      <vt:lpstr> Егорова  Елена Николаевна</vt:lpstr>
      <vt:lpstr>Колесникова  Ирина  Юрьевна</vt:lpstr>
      <vt:lpstr>Лазарева  Оксана  Сергеевна</vt:lpstr>
      <vt:lpstr>Малышкина Ольга  Витальевна</vt:lpstr>
      <vt:lpstr>Ожимкова Елена  Владимировна  </vt:lpstr>
      <vt:lpstr>Петропавловская Виктория  Борисовна</vt:lpstr>
      <vt:lpstr>Рыбакова  Маргарита  Викторовна</vt:lpstr>
      <vt:lpstr>Самоукина  Анна  Михайловна</vt:lpstr>
      <vt:lpstr>Смирнова  Татьяна Ивановна</vt:lpstr>
      <vt:lpstr>Усанова  Зоя  Ивановна </vt:lpstr>
      <vt:lpstr>Червинец  Юлия Вячеславовна</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Ndthcbrt</dc:title>
  <dc:creator>pto</dc:creator>
  <cp:lastModifiedBy>pto</cp:lastModifiedBy>
  <cp:revision>1446</cp:revision>
  <dcterms:created xsi:type="dcterms:W3CDTF">2012-07-30T23:42:41Z</dcterms:created>
  <dcterms:modified xsi:type="dcterms:W3CDTF">2022-08-30T10:46:18Z</dcterms:modified>
</cp:coreProperties>
</file>