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302" r:id="rId2"/>
    <p:sldId id="315" r:id="rId3"/>
    <p:sldId id="310" r:id="rId4"/>
    <p:sldId id="316" r:id="rId5"/>
    <p:sldId id="306" r:id="rId6"/>
    <p:sldId id="309" r:id="rId7"/>
    <p:sldId id="320" r:id="rId8"/>
    <p:sldId id="308" r:id="rId9"/>
    <p:sldId id="307" r:id="rId10"/>
    <p:sldId id="321" r:id="rId11"/>
    <p:sldId id="317" r:id="rId12"/>
    <p:sldId id="318" r:id="rId13"/>
    <p:sldId id="322" r:id="rId14"/>
    <p:sldId id="319" r:id="rId15"/>
    <p:sldId id="31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CC3399"/>
    <a:srgbClr val="6E3637"/>
    <a:srgbClr val="993300"/>
    <a:srgbClr val="65296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579B43-D13C-4A14-A9DE-39FE00EDB71B}" v="2" dt="2019-05-22T10:46:56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2" autoAdjust="0"/>
    <p:restoredTop sz="89346" autoAdjust="0"/>
  </p:normalViewPr>
  <p:slideViewPr>
    <p:cSldViewPr snapToGrid="0">
      <p:cViewPr varScale="1">
        <p:scale>
          <a:sx n="66" d="100"/>
          <a:sy n="66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F6667-0DD8-49B8-83DC-21351B2A93C1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28BEE-C3F1-479E-AF4E-30206F339C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438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8BEE-C3F1-479E-AF4E-30206F339C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7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8BEE-C3F1-479E-AF4E-30206F339C2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47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8BEE-C3F1-479E-AF4E-30206F339C2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7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8BEE-C3F1-479E-AF4E-30206F339C2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9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8BEE-C3F1-479E-AF4E-30206F339C2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25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8BEE-C3F1-479E-AF4E-30206F339C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37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8BEE-C3F1-479E-AF4E-30206F339C2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5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8BEE-C3F1-479E-AF4E-30206F339C2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65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8BEE-C3F1-479E-AF4E-30206F339C2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8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8BEE-C3F1-479E-AF4E-30206F339C2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48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28BEE-C3F1-479E-AF4E-30206F339C2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9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2FFB779-270B-4192-84BA-A697F48306DC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catiz.tverlib.ru/taxonomy/term/123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atiz.tverlib.ru/taxonomy/term/4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atiz.tverlib.ru/taxonomy/term/1247" TargetMode="Externa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atiz.tverlib.ru/taxonomy/term/7657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catiz.tverlib.ru/taxonomy/term/719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atiz.tverlib.ru/taxonomy/term/444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atiz.tverlib.ru/taxonomy/term/7469" TargetMode="Externa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atiz.tverlib.ru/taxonomy/term/7471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94" y="101600"/>
            <a:ext cx="527538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3143" y="4673600"/>
            <a:ext cx="171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2024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55" y="1349829"/>
            <a:ext cx="2350862" cy="332377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52" y="4128869"/>
            <a:ext cx="447181" cy="44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3D595-219B-4DCD-809C-A26D30DF3B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99429" y="817236"/>
            <a:ext cx="3109609" cy="736359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>
                <a:solidFill>
                  <a:srgbClr val="993366"/>
                </a:solidFill>
              </a:rPr>
              <a:t>Семенова 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r>
              <a:rPr lang="ru-RU" sz="2400" dirty="0" smtClean="0">
                <a:solidFill>
                  <a:srgbClr val="993366"/>
                </a:solidFill>
              </a:rPr>
              <a:t>Елена </a:t>
            </a:r>
            <a:r>
              <a:rPr lang="ru-RU" sz="2400" dirty="0">
                <a:solidFill>
                  <a:srgbClr val="993366"/>
                </a:solidFill>
              </a:rPr>
              <a:t>Михайловна 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endParaRPr lang="en-US" sz="2400" kern="1200" spc="300" dirty="0">
              <a:solidFill>
                <a:srgbClr val="9933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5DFB71-423A-43D5-BF49-EA8719DF6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9359" y="1583764"/>
            <a:ext cx="3747459" cy="122479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i="1" dirty="0" smtClean="0"/>
              <a:t>Кандидат </a:t>
            </a:r>
            <a:r>
              <a:rPr lang="ru-RU" sz="1400" i="1" dirty="0"/>
              <a:t>физико-математических наук, доцент кафедры физики конденсированного состояния </a:t>
            </a:r>
            <a:r>
              <a:rPr lang="ru-RU" sz="1400" i="1" dirty="0" smtClean="0"/>
              <a:t>Тверского </a:t>
            </a:r>
            <a:r>
              <a:rPr lang="ru-RU" sz="1400" i="1" dirty="0"/>
              <a:t>государственного </a:t>
            </a:r>
            <a:r>
              <a:rPr lang="ru-RU" sz="1400" i="1" dirty="0" smtClean="0"/>
              <a:t>университета </a:t>
            </a:r>
          </a:p>
          <a:p>
            <a:pPr marL="0" indent="0" algn="ctr">
              <a:buNone/>
            </a:pPr>
            <a:r>
              <a:rPr lang="ru-RU" sz="1200" dirty="0" smtClean="0"/>
              <a:t>    </a:t>
            </a:r>
            <a:endParaRPr lang="ru-RU" sz="1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81" y="456060"/>
            <a:ext cx="1232338" cy="1232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5" y="817236"/>
            <a:ext cx="3488333" cy="492487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 rot="10800000" flipH="1" flipV="1">
            <a:off x="4804229" y="2486941"/>
            <a:ext cx="362258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Автор ряда программ для ЭВМ:</a:t>
            </a:r>
          </a:p>
          <a:p>
            <a:pPr algn="ctr"/>
            <a:r>
              <a:rPr lang="ru-RU" sz="1400" b="1" dirty="0" smtClean="0"/>
              <a:t>№ 2019662041 (16.09.2019);</a:t>
            </a:r>
          </a:p>
          <a:p>
            <a:pPr algn="ctr"/>
            <a:r>
              <a:rPr lang="ru-RU" sz="1400" b="1" dirty="0"/>
              <a:t>№ </a:t>
            </a:r>
            <a:r>
              <a:rPr lang="ru-RU" sz="1400" b="1" dirty="0" smtClean="0"/>
              <a:t>2020661938 (05.10.2020);</a:t>
            </a:r>
          </a:p>
          <a:p>
            <a:pPr algn="ctr"/>
            <a:r>
              <a:rPr lang="ru-RU" sz="1400" b="1" dirty="0"/>
              <a:t>№ </a:t>
            </a:r>
            <a:r>
              <a:rPr lang="ru-RU" sz="1400" b="1" dirty="0" smtClean="0"/>
              <a:t>2023688785 </a:t>
            </a:r>
            <a:r>
              <a:rPr lang="ru-RU" sz="1400" b="1" dirty="0"/>
              <a:t>(25.12.2023</a:t>
            </a:r>
            <a:r>
              <a:rPr lang="ru-RU" sz="1400" b="1" dirty="0" smtClean="0"/>
              <a:t>)</a:t>
            </a:r>
          </a:p>
          <a:p>
            <a:pPr algn="ctr"/>
            <a:r>
              <a:rPr lang="ru-RU" sz="1400" b="1" dirty="0" smtClean="0"/>
              <a:t>№ 2023688786 (</a:t>
            </a:r>
            <a:r>
              <a:rPr lang="ru-RU" sz="1400" b="1" dirty="0" smtClean="0"/>
              <a:t>25.12.2023) Программа </a:t>
            </a:r>
            <a:r>
              <a:rPr lang="ru-RU" sz="1400" b="1" dirty="0"/>
              <a:t>для обработки и анализа изображений магнитной доменной структуры, полученных на оптическом </a:t>
            </a:r>
            <a:r>
              <a:rPr lang="ru-RU" sz="1400" b="1" dirty="0" smtClean="0"/>
              <a:t>микроскопе</a:t>
            </a:r>
          </a:p>
          <a:p>
            <a:pPr algn="ctr"/>
            <a:r>
              <a:rPr lang="ru-RU" sz="1400" dirty="0"/>
              <a:t>Программа написана в среде </a:t>
            </a:r>
            <a:r>
              <a:rPr lang="ru-RU" sz="1400" dirty="0" err="1"/>
              <a:t>Microsoft</a:t>
            </a:r>
            <a:r>
              <a:rPr lang="ru-RU" sz="1400" dirty="0"/>
              <a:t> </a:t>
            </a:r>
            <a:r>
              <a:rPr lang="ru-RU" sz="1400" dirty="0" err="1"/>
              <a:t>Visual</a:t>
            </a:r>
            <a:r>
              <a:rPr lang="ru-RU" sz="1400" dirty="0"/>
              <a:t> </a:t>
            </a:r>
            <a:r>
              <a:rPr lang="ru-RU" sz="1400" dirty="0" err="1"/>
              <a:t>Studio</a:t>
            </a:r>
            <a:r>
              <a:rPr lang="ru-RU" sz="1400" dirty="0"/>
              <a:t>. Тип ЭВМ</a:t>
            </a:r>
            <a:r>
              <a:rPr lang="ru-RU" sz="1400" dirty="0" smtClean="0"/>
              <a:t>: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/>
              <a:t>IBM PC-</a:t>
            </a:r>
            <a:r>
              <a:rPr lang="ru-RU" sz="1400" dirty="0" err="1"/>
              <a:t>совмест</a:t>
            </a:r>
            <a:r>
              <a:rPr lang="ru-RU" sz="1400" dirty="0"/>
              <a:t>. ПК; </a:t>
            </a:r>
            <a:endParaRPr lang="ru-RU" sz="1400" dirty="0" smtClean="0"/>
          </a:p>
          <a:p>
            <a:pPr algn="ctr"/>
            <a:r>
              <a:rPr lang="ru-RU" sz="1400" dirty="0" smtClean="0"/>
              <a:t>ОС</a:t>
            </a:r>
            <a:r>
              <a:rPr lang="ru-RU" sz="1400" dirty="0"/>
              <a:t>: </a:t>
            </a:r>
            <a:r>
              <a:rPr lang="ru-RU" sz="1400" dirty="0" err="1"/>
              <a:t>Windows</a:t>
            </a:r>
            <a:r>
              <a:rPr lang="ru-RU" sz="1400" dirty="0"/>
              <a:t> XP/7/8/10</a:t>
            </a:r>
            <a:r>
              <a:rPr lang="ru-RU" sz="1400" dirty="0" smtClean="0"/>
              <a:t>.</a:t>
            </a:r>
            <a:endParaRPr lang="ru-RU" sz="1400" dirty="0"/>
          </a:p>
          <a:p>
            <a:pPr algn="ctr"/>
            <a:r>
              <a:rPr lang="ru-RU" sz="1400" dirty="0"/>
              <a:t>Язык программирования: C#</a:t>
            </a:r>
          </a:p>
          <a:p>
            <a:pPr algn="ctr"/>
            <a:r>
              <a:rPr lang="ru-RU" sz="1400" dirty="0" smtClean="0"/>
              <a:t>Объем </a:t>
            </a:r>
            <a:r>
              <a:rPr lang="ru-RU" sz="1400" dirty="0"/>
              <a:t>программы для ЭВМ: 491 КБ</a:t>
            </a:r>
          </a:p>
          <a:p>
            <a:endParaRPr lang="ru-RU" sz="1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421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3D595-219B-4DCD-809C-A26D30DF3B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24867" y="474496"/>
            <a:ext cx="2690812" cy="878992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800" dirty="0" smtClean="0">
                <a:solidFill>
                  <a:srgbClr val="993366"/>
                </a:solidFill>
              </a:rPr>
              <a:t/>
            </a:r>
            <a:br>
              <a:rPr lang="ru-RU" sz="1800" dirty="0" smtClean="0">
                <a:solidFill>
                  <a:srgbClr val="993366"/>
                </a:solidFill>
              </a:rPr>
            </a:br>
            <a:r>
              <a:rPr lang="ru-RU" sz="2400" dirty="0">
                <a:solidFill>
                  <a:srgbClr val="993366"/>
                </a:solidFill>
              </a:rPr>
              <a:t>Симонова Елена Валерьевна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endParaRPr lang="en-US" sz="2400" kern="1200" spc="300" dirty="0">
              <a:solidFill>
                <a:srgbClr val="9933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5DFB71-423A-43D5-BF49-EA8719DF6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40229" y="1581934"/>
            <a:ext cx="3611431" cy="91662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1400" dirty="0" smtClean="0"/>
              <a:t>Кандидат социологических наук, доцент </a:t>
            </a:r>
            <a:r>
              <a:rPr lang="ru-RU" sz="1400" i="1" dirty="0" smtClean="0"/>
              <a:t>Тверского государственного технического университета</a:t>
            </a:r>
          </a:p>
          <a:p>
            <a:pPr marL="0" indent="0" algn="ctr">
              <a:buNone/>
            </a:pP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866100" y="2946400"/>
            <a:ext cx="3499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B3AECA37-04AE-4DDA-8BD4-84613F53F1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5450" y="456614"/>
            <a:ext cx="1125320" cy="1125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57" y="443034"/>
            <a:ext cx="3709416" cy="5471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865450" y="2498562"/>
            <a:ext cx="360495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Автор ряда баз данных:</a:t>
            </a:r>
          </a:p>
          <a:p>
            <a:r>
              <a:rPr lang="ru-RU" sz="1400" dirty="0"/>
              <a:t>«База данных индикаторов доверия к органам местного самоуправления и участия жителей Тверской области в жизни своих населенных пунктов»; «База данных индикаторов вовлеченности жителей Тверской области в практики местного самоуправления по итогам исследования 2022 года»; «База данных индикаторов представлений жителей Тверской области о местном самоуправлении и оценки уровня их участия в самоуправленческих практиках по итогам исследования 2021 года»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213122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3D595-219B-4DCD-809C-A26D30DF3B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30943" y="436892"/>
            <a:ext cx="2690812" cy="890765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800" dirty="0" smtClean="0">
                <a:solidFill>
                  <a:srgbClr val="993366"/>
                </a:solidFill>
              </a:rPr>
              <a:t/>
            </a:r>
            <a:br>
              <a:rPr lang="ru-RU" sz="1800" dirty="0" smtClean="0">
                <a:solidFill>
                  <a:srgbClr val="993366"/>
                </a:solidFill>
              </a:rPr>
            </a:br>
            <a:r>
              <a:rPr lang="ru-RU" sz="2400" dirty="0">
                <a:solidFill>
                  <a:srgbClr val="993366"/>
                </a:solidFill>
              </a:rPr>
              <a:t>Толкачева Людмила Николаевна</a:t>
            </a:r>
            <a:endParaRPr lang="en-US" sz="2400" kern="1200" spc="300" dirty="0">
              <a:solidFill>
                <a:srgbClr val="9933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5DFB71-423A-43D5-BF49-EA8719DF6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95730" y="405680"/>
            <a:ext cx="3824156" cy="95318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1400" dirty="0"/>
              <a:t>К</a:t>
            </a:r>
            <a:r>
              <a:rPr lang="ru-RU" sz="1400" dirty="0" smtClean="0"/>
              <a:t>андидат </a:t>
            </a:r>
            <a:r>
              <a:rPr lang="ru-RU" sz="1400" dirty="0"/>
              <a:t>химических наук, доцент кафедры неорганической и аналитической </a:t>
            </a:r>
            <a:r>
              <a:rPr lang="ru-RU" sz="1400" dirty="0" smtClean="0"/>
              <a:t>химии </a:t>
            </a:r>
            <a:r>
              <a:rPr lang="ru-RU" sz="1400" i="1" dirty="0" smtClean="0"/>
              <a:t>Тверского государственного университета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695730" y="1455600"/>
            <a:ext cx="3824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Изобретения относятся </a:t>
            </a:r>
            <a:r>
              <a:rPr lang="ru-RU" sz="1600" dirty="0"/>
              <a:t>к области аналитической </a:t>
            </a:r>
            <a:r>
              <a:rPr lang="ru-RU" sz="1600" dirty="0" smtClean="0"/>
              <a:t>химии; </a:t>
            </a:r>
            <a:r>
              <a:rPr lang="ru-RU" sz="1600" dirty="0"/>
              <a:t>к области получения сорбционных </a:t>
            </a:r>
            <a:r>
              <a:rPr lang="ru-RU" sz="1600" dirty="0" smtClean="0"/>
              <a:t>материалов для </a:t>
            </a:r>
            <a:r>
              <a:rPr lang="ru-RU" sz="1600" dirty="0"/>
              <a:t>извлечения и разделения благородных и </a:t>
            </a:r>
            <a:r>
              <a:rPr lang="ru-RU" sz="1600" dirty="0" smtClean="0"/>
              <a:t>тяжёлых </a:t>
            </a:r>
            <a:r>
              <a:rPr lang="ru-RU" sz="1600" dirty="0"/>
              <a:t>металлов; к сельскому </a:t>
            </a:r>
            <a:r>
              <a:rPr lang="ru-RU" sz="1600" dirty="0" smtClean="0"/>
              <a:t>хозяйству, позволяя повысить </a:t>
            </a:r>
            <a:r>
              <a:rPr lang="ru-RU" sz="1600" dirty="0"/>
              <a:t>концентрацию биологически активных гуминовых веществ, оказывающих явный стимулирующий эффект на рост растений, в готовом полностью биологически разлагаемом продукте, который может применяться в качестве эффективного удобрения без увеличения токсической нагрузки на </a:t>
            </a:r>
            <a:r>
              <a:rPr lang="ru-RU" sz="1600" dirty="0" err="1" smtClean="0"/>
              <a:t>агросистемы</a:t>
            </a:r>
            <a:r>
              <a:rPr lang="ru-RU" sz="1600" dirty="0"/>
              <a:t> </a:t>
            </a:r>
            <a:r>
              <a:rPr lang="ru-RU" sz="1600" dirty="0" smtClean="0"/>
              <a:t>и </a:t>
            </a:r>
            <a:r>
              <a:rPr lang="ru-RU" sz="1600" dirty="0" smtClean="0"/>
              <a:t>другое</a:t>
            </a:r>
            <a:endParaRPr lang="ru-RU" sz="1600" dirty="0" smtClean="0"/>
          </a:p>
          <a:p>
            <a:pPr algn="ctr"/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Каталог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Тверских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Изобретений </a:t>
            </a:r>
            <a:endParaRPr lang="ru-RU" sz="16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693194"/>
            <a:ext cx="3271444" cy="428672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Управляющая кнопка: далее 7">
            <a:hlinkClick r:id="rId4" highlightClick="1"/>
          </p:cNvPr>
          <p:cNvSpPr/>
          <p:nvPr/>
        </p:nvSpPr>
        <p:spPr>
          <a:xfrm>
            <a:off x="8086952" y="5638252"/>
            <a:ext cx="295275" cy="319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60" y="436892"/>
            <a:ext cx="1232338" cy="12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6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3D595-219B-4DCD-809C-A26D30DF3B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30943" y="496824"/>
            <a:ext cx="2690812" cy="890765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800" dirty="0" smtClean="0">
                <a:solidFill>
                  <a:srgbClr val="993366"/>
                </a:solidFill>
              </a:rPr>
              <a:t/>
            </a:r>
            <a:br>
              <a:rPr lang="ru-RU" sz="1800" dirty="0" smtClean="0">
                <a:solidFill>
                  <a:srgbClr val="993366"/>
                </a:solidFill>
              </a:rPr>
            </a:br>
            <a:r>
              <a:rPr lang="ru-RU" sz="2400" dirty="0">
                <a:solidFill>
                  <a:srgbClr val="993366"/>
                </a:solidFill>
              </a:rPr>
              <a:t>Хижняк Светлана Дмитриевна 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endParaRPr lang="en-US" sz="2400" kern="1200" spc="300" dirty="0">
              <a:solidFill>
                <a:srgbClr val="9933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5DFB71-423A-43D5-BF49-EA8719DF6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95731" y="502412"/>
            <a:ext cx="3611431" cy="88517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1400" dirty="0" smtClean="0"/>
              <a:t>Кандидат </a:t>
            </a:r>
            <a:r>
              <a:rPr lang="ru-RU" sz="1400" dirty="0"/>
              <a:t>химических </a:t>
            </a:r>
            <a:r>
              <a:rPr lang="ru-RU" sz="1400" dirty="0" smtClean="0"/>
              <a:t>наук, доцент </a:t>
            </a:r>
            <a:r>
              <a:rPr lang="ru-RU" sz="1400" dirty="0"/>
              <a:t>кафедры физической химии </a:t>
            </a:r>
            <a:r>
              <a:rPr lang="ru-RU" sz="1400" i="1" dirty="0" smtClean="0"/>
              <a:t>Тверского государственного университета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774439" y="1596135"/>
            <a:ext cx="37889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  </a:t>
            </a:r>
            <a:r>
              <a:rPr lang="ru-RU" sz="1400" dirty="0"/>
              <a:t>Изобретения относятся к </a:t>
            </a:r>
          </a:p>
          <a:p>
            <a:pPr algn="ctr"/>
            <a:r>
              <a:rPr lang="ru-RU" sz="1400" dirty="0"/>
              <a:t>фармацевтической промышленности и </a:t>
            </a:r>
            <a:r>
              <a:rPr lang="ru-RU" sz="1400" dirty="0" smtClean="0"/>
              <a:t>медицине;</a:t>
            </a:r>
            <a:r>
              <a:rPr lang="ru-RU" sz="1400" dirty="0"/>
              <a:t> </a:t>
            </a:r>
            <a:r>
              <a:rPr lang="ru-RU" sz="1400" dirty="0" smtClean="0"/>
              <a:t>области </a:t>
            </a:r>
            <a:r>
              <a:rPr lang="ru-RU" sz="1400" dirty="0"/>
              <a:t>изучения окружающей </a:t>
            </a:r>
            <a:r>
              <a:rPr lang="ru-RU" sz="1400" dirty="0" smtClean="0"/>
              <a:t>среды; </a:t>
            </a:r>
            <a:r>
              <a:rPr lang="ru-RU" sz="1400" dirty="0" smtClean="0"/>
              <a:t>способам </a:t>
            </a:r>
            <a:r>
              <a:rPr lang="ru-RU" sz="1400" dirty="0"/>
              <a:t>приготовления стандартов сравнения для измерения электрокинетического (</a:t>
            </a:r>
            <a:r>
              <a:rPr lang="ru-RU" sz="1400" dirty="0" err="1"/>
              <a:t>дзета</a:t>
            </a:r>
            <a:r>
              <a:rPr lang="ru-RU" sz="1400" dirty="0"/>
              <a:t>) потенциала </a:t>
            </a:r>
            <a:r>
              <a:rPr lang="ru-RU" sz="1400" dirty="0" err="1"/>
              <a:t>наночастиц</a:t>
            </a:r>
            <a:r>
              <a:rPr lang="ru-RU" sz="1400" dirty="0"/>
              <a:t> коллоидных систем для повышения эффективности работы служб лабораторного контроля в химических, нефтехимических, клинических и фармацевтических лабораториях, а также службах водоочистки и водоподготовки;</a:t>
            </a:r>
          </a:p>
          <a:p>
            <a:pPr algn="ctr"/>
            <a:r>
              <a:rPr lang="ru-RU" sz="1400" dirty="0"/>
              <a:t>области </a:t>
            </a:r>
            <a:r>
              <a:rPr lang="ru-RU" sz="1400" dirty="0" smtClean="0"/>
              <a:t>ИК-спектроскопического </a:t>
            </a:r>
            <a:r>
              <a:rPr lang="ru-RU" sz="1400" dirty="0"/>
              <a:t>способа контроля качества </a:t>
            </a:r>
            <a:r>
              <a:rPr lang="ru-RU" sz="1400" dirty="0" err="1"/>
              <a:t>прекурсоров</a:t>
            </a:r>
            <a:r>
              <a:rPr lang="ru-RU" sz="1400" dirty="0"/>
              <a:t> для ориентационного вытягивания </a:t>
            </a:r>
            <a:r>
              <a:rPr lang="ru-RU" sz="1400" dirty="0" smtClean="0"/>
              <a:t>плёночных </a:t>
            </a:r>
            <a:r>
              <a:rPr lang="ru-RU" sz="1400" dirty="0"/>
              <a:t>нитей из </a:t>
            </a:r>
            <a:r>
              <a:rPr lang="ru-RU" sz="1400" dirty="0" err="1"/>
              <a:t>сверхвысокомолекулярного</a:t>
            </a:r>
            <a:r>
              <a:rPr lang="ru-RU" sz="1400" dirty="0"/>
              <a:t> полиэтилена и </a:t>
            </a:r>
            <a:r>
              <a:rPr lang="ru-RU" sz="1400" dirty="0" smtClean="0"/>
              <a:t>другое</a:t>
            </a:r>
            <a:endParaRPr lang="ru-RU" sz="1400" dirty="0"/>
          </a:p>
          <a:p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Каталог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Тверских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Изобретений </a:t>
            </a:r>
            <a:endParaRPr lang="ru-RU" sz="1600" dirty="0" smtClean="0"/>
          </a:p>
        </p:txBody>
      </p:sp>
      <p:sp>
        <p:nvSpPr>
          <p:cNvPr id="5" name="Управляющая кнопка: далее 4">
            <a:hlinkClick r:id="rId3" highlightClick="1"/>
          </p:cNvPr>
          <p:cNvSpPr/>
          <p:nvPr/>
        </p:nvSpPr>
        <p:spPr>
          <a:xfrm>
            <a:off x="8055430" y="5506599"/>
            <a:ext cx="251732" cy="2410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9" y="1729162"/>
            <a:ext cx="3476726" cy="43373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9" y="326037"/>
            <a:ext cx="1232338" cy="12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0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3D595-219B-4DCD-809C-A26D30DF3B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3970" y="692473"/>
            <a:ext cx="2690811" cy="890765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800" dirty="0" smtClean="0">
                <a:solidFill>
                  <a:srgbClr val="993366"/>
                </a:solidFill>
              </a:rPr>
              <a:t/>
            </a:r>
            <a:br>
              <a:rPr lang="ru-RU" sz="1800" dirty="0" smtClean="0">
                <a:solidFill>
                  <a:srgbClr val="993366"/>
                </a:solidFill>
              </a:rPr>
            </a:br>
            <a:r>
              <a:rPr lang="ru-RU" sz="2400" dirty="0" err="1">
                <a:solidFill>
                  <a:srgbClr val="993366"/>
                </a:solidFill>
              </a:rPr>
              <a:t>Червинец</a:t>
            </a:r>
            <a:r>
              <a:rPr lang="ru-RU" sz="2400" dirty="0">
                <a:solidFill>
                  <a:srgbClr val="993366"/>
                </a:solidFill>
              </a:rPr>
              <a:t> Юлия Вячеславовна 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endParaRPr lang="en-US" sz="2400" kern="1200" spc="300" dirty="0">
              <a:solidFill>
                <a:srgbClr val="9933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5DFB71-423A-43D5-BF49-EA8719DF6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773970" y="1809437"/>
            <a:ext cx="3611431" cy="125777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1400" i="1" dirty="0" smtClean="0"/>
              <a:t>Заведующий </a:t>
            </a:r>
            <a:r>
              <a:rPr lang="ru-RU" sz="1400" i="1" dirty="0"/>
              <a:t>кафедрой Микробиологии и вирусологии с курсом иммунологии, профессор, доктор медицинских </a:t>
            </a:r>
            <a:r>
              <a:rPr lang="ru-RU" sz="1400" i="1" dirty="0" smtClean="0"/>
              <a:t>наук Тверского государственного медицинского университета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920343" y="3293407"/>
            <a:ext cx="36196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 </a:t>
            </a:r>
            <a:r>
              <a:rPr lang="ru-RU" sz="1600" dirty="0" smtClean="0"/>
              <a:t>Является автором </a:t>
            </a:r>
            <a:r>
              <a:rPr lang="ru-RU" sz="1600" b="1" dirty="0" smtClean="0"/>
              <a:t>более 10 баз данных</a:t>
            </a:r>
            <a:r>
              <a:rPr lang="ru-RU" sz="1600" dirty="0" smtClean="0"/>
              <a:t> по медицине, содержащих </a:t>
            </a:r>
            <a:r>
              <a:rPr lang="ru-RU" sz="1600" dirty="0" smtClean="0"/>
              <a:t>анамнестические, антропометрические</a:t>
            </a:r>
            <a:r>
              <a:rPr lang="ru-RU" sz="1600" dirty="0"/>
              <a:t>, микробиологические </a:t>
            </a:r>
            <a:r>
              <a:rPr lang="ru-RU" sz="1600" dirty="0" smtClean="0"/>
              <a:t>данные; </a:t>
            </a:r>
          </a:p>
          <a:p>
            <a:pPr algn="ctr"/>
            <a:r>
              <a:rPr lang="ru-RU" sz="1600" b="1" dirty="0" smtClean="0"/>
              <a:t>ноу-хау</a:t>
            </a:r>
            <a:r>
              <a:rPr lang="ru-RU" sz="1600" dirty="0" smtClean="0"/>
              <a:t> «Методика определения способности микроорганизмов к образованию биоплёнок» и </a:t>
            </a:r>
            <a:r>
              <a:rPr lang="ru-RU" sz="1600" b="1" dirty="0" smtClean="0"/>
              <a:t>изобретений</a:t>
            </a:r>
            <a:r>
              <a:rPr lang="ru-RU" sz="1600" dirty="0" smtClean="0"/>
              <a:t>:</a:t>
            </a:r>
            <a:endParaRPr lang="ru-RU" sz="1600" dirty="0"/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Каталог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Тверских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Изобретений  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332" y="501393"/>
            <a:ext cx="1176630" cy="11400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2" y="899886"/>
            <a:ext cx="3624942" cy="483325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Управляющая кнопка: далее 10">
            <a:hlinkClick r:id="rId5" highlightClick="1"/>
          </p:cNvPr>
          <p:cNvSpPr/>
          <p:nvPr/>
        </p:nvSpPr>
        <p:spPr>
          <a:xfrm>
            <a:off x="8230839" y="5426463"/>
            <a:ext cx="309124" cy="3554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68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4057" y="2452914"/>
            <a:ext cx="341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Продолжение следует….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741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00" y="1559793"/>
            <a:ext cx="3697700" cy="3202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1315" y="1022764"/>
            <a:ext cx="36140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93366"/>
                </a:solidFill>
              </a:rPr>
              <a:t>Изобретательницы </a:t>
            </a:r>
            <a:r>
              <a:rPr lang="ru-RU" b="1" dirty="0" smtClean="0">
                <a:solidFill>
                  <a:srgbClr val="993366"/>
                </a:solidFill>
              </a:rPr>
              <a:t>– 2024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/>
              <a:t>Верпатова</a:t>
            </a:r>
            <a:r>
              <a:rPr lang="ru-RU" sz="1600" dirty="0"/>
              <a:t> Оксана Юрьевна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Георгиевская Анна Андреевна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Гусева Анна Михайловна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Дунаева Галина Григорьевна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Иванова Александра Ивановна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/>
              <a:t>Коричкина</a:t>
            </a:r>
            <a:r>
              <a:rPr lang="ru-RU" sz="1600" dirty="0"/>
              <a:t> Любовь Никитична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Красильникова Елена Владиславовна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/>
              <a:t>Поселюгина</a:t>
            </a:r>
            <a:r>
              <a:rPr lang="ru-RU" sz="1600" dirty="0"/>
              <a:t> Ольга Борисовна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Семенова Елена Михайловна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Симонова Елена Валерьевна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Толкачева Людмила Николаевна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/>
              <a:t>Хижняк Светлана Дмитриевна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/>
              <a:t>Червинец</a:t>
            </a:r>
            <a:r>
              <a:rPr lang="ru-RU" sz="1600" dirty="0"/>
              <a:t> Юлия Вячеславовна </a:t>
            </a:r>
          </a:p>
          <a:p>
            <a:endParaRPr lang="ru-RU" b="1" dirty="0">
              <a:solidFill>
                <a:srgbClr val="99336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805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DC241-9344-412D-8153-EF0BAD9497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1524" y="528064"/>
            <a:ext cx="2248741" cy="1140051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ru-RU" sz="2400" dirty="0" err="1">
                <a:solidFill>
                  <a:srgbClr val="CC3399"/>
                </a:solidFill>
              </a:rPr>
              <a:t>Верпатова</a:t>
            </a:r>
            <a:r>
              <a:rPr lang="ru-RU" sz="2400" dirty="0">
                <a:solidFill>
                  <a:srgbClr val="CC3399"/>
                </a:solidFill>
              </a:rPr>
              <a:t> Оксана Юрьевна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BA6171A-7B1C-4F78-9FF7-ACFFC9D6836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021524" y="1930400"/>
            <a:ext cx="3370502" cy="4059010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rgbClr val="FFFFFF"/>
                </a:solidFill>
              </a:rPr>
              <a:t>Каталог Ка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915" y="540257"/>
            <a:ext cx="1121761" cy="1127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05" y="914400"/>
            <a:ext cx="3483430" cy="464457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4804229" y="1759302"/>
            <a:ext cx="37156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Кандидат </a:t>
            </a:r>
            <a:r>
              <a:rPr lang="ru-RU" sz="1400" dirty="0"/>
              <a:t>философских наук, </a:t>
            </a:r>
            <a:r>
              <a:rPr lang="ru-RU" sz="1400" dirty="0" smtClean="0"/>
              <a:t>доцент Тверского государственного технического университета </a:t>
            </a:r>
          </a:p>
          <a:p>
            <a:pPr algn="ctr"/>
            <a:endParaRPr lang="ru-RU" sz="1400" dirty="0"/>
          </a:p>
          <a:p>
            <a:pPr algn="ctr"/>
            <a:r>
              <a:rPr lang="ru-RU" sz="1400" b="1" dirty="0" smtClean="0"/>
              <a:t>Автор ряда баз данных: </a:t>
            </a:r>
          </a:p>
          <a:p>
            <a:pPr algn="ctr"/>
            <a:r>
              <a:rPr lang="ru-RU" sz="1400" dirty="0"/>
              <a:t>«База данных индикаторов доверия к органам местного самоуправления и участия жителей Тверской области в жизни своих </a:t>
            </a:r>
            <a:r>
              <a:rPr lang="ru-RU" sz="1400" dirty="0" smtClean="0"/>
              <a:t>населённых </a:t>
            </a:r>
            <a:r>
              <a:rPr lang="ru-RU" sz="1400" dirty="0"/>
              <a:t>пунктов</a:t>
            </a:r>
            <a:r>
              <a:rPr lang="ru-RU" sz="1400" dirty="0" smtClean="0"/>
              <a:t>»;</a:t>
            </a:r>
          </a:p>
          <a:p>
            <a:pPr algn="ctr"/>
            <a:r>
              <a:rPr lang="ru-RU" sz="1400" dirty="0"/>
              <a:t>«База данных индикаторов представлений жителей Тверской области о местном самоуправлении и оценки уровня их участия в самоуправленческих практиках по итогам исследования 2021 года</a:t>
            </a:r>
            <a:r>
              <a:rPr lang="ru-RU" sz="1400" dirty="0" smtClean="0"/>
              <a:t>»;</a:t>
            </a:r>
          </a:p>
          <a:p>
            <a:pPr algn="ctr"/>
            <a:r>
              <a:rPr lang="ru-RU" sz="1400" dirty="0"/>
              <a:t>«База данных индикаторов </a:t>
            </a:r>
            <a:r>
              <a:rPr lang="ru-RU" sz="1400" dirty="0" err="1" smtClean="0"/>
              <a:t>вовлечённости</a:t>
            </a:r>
            <a:r>
              <a:rPr lang="ru-RU" sz="1400" dirty="0" smtClean="0"/>
              <a:t> </a:t>
            </a:r>
            <a:r>
              <a:rPr lang="ru-RU" sz="1400" dirty="0"/>
              <a:t>жителей Тверской области в практики местного самоуправления по итогам исследования 2022 года»</a:t>
            </a:r>
          </a:p>
        </p:txBody>
      </p:sp>
    </p:spTree>
    <p:extLst>
      <p:ext uri="{BB962C8B-B14F-4D97-AF65-F5344CB8AC3E}">
        <p14:creationId xmlns:p14="http://schemas.microsoft.com/office/powerpoint/2010/main" val="2277171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3D595-219B-4DCD-809C-A26D30DF3B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1425" y="648599"/>
            <a:ext cx="2687567" cy="878992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800" dirty="0" smtClean="0">
                <a:solidFill>
                  <a:srgbClr val="993366"/>
                </a:solidFill>
              </a:rPr>
              <a:t/>
            </a:r>
            <a:br>
              <a:rPr lang="ru-RU" sz="1800" dirty="0" smtClean="0">
                <a:solidFill>
                  <a:srgbClr val="993366"/>
                </a:solidFill>
              </a:rPr>
            </a:br>
            <a:r>
              <a:rPr lang="ru-RU" sz="1800" dirty="0">
                <a:solidFill>
                  <a:srgbClr val="993366"/>
                </a:solidFill>
              </a:rPr>
              <a:t/>
            </a:r>
            <a:br>
              <a:rPr lang="ru-RU" sz="1800" dirty="0">
                <a:solidFill>
                  <a:srgbClr val="993366"/>
                </a:solidFill>
              </a:rPr>
            </a:br>
            <a:r>
              <a:rPr lang="ru-RU" sz="1800" dirty="0" smtClean="0">
                <a:solidFill>
                  <a:srgbClr val="993366"/>
                </a:solidFill>
              </a:rPr>
              <a:t/>
            </a:r>
            <a:br>
              <a:rPr lang="ru-RU" sz="1800" dirty="0" smtClean="0">
                <a:solidFill>
                  <a:srgbClr val="993366"/>
                </a:solidFill>
              </a:rPr>
            </a:br>
            <a:r>
              <a:rPr lang="ru-RU" sz="2400" dirty="0">
                <a:solidFill>
                  <a:srgbClr val="CC3399"/>
                </a:solidFill>
              </a:rPr>
              <a:t>Георгиевская </a:t>
            </a:r>
            <a:r>
              <a:rPr lang="ru-RU" sz="2400" dirty="0" smtClean="0">
                <a:solidFill>
                  <a:srgbClr val="CC3399"/>
                </a:solidFill>
              </a:rPr>
              <a:t/>
            </a:r>
            <a:br>
              <a:rPr lang="ru-RU" sz="2400" dirty="0" smtClean="0">
                <a:solidFill>
                  <a:srgbClr val="CC3399"/>
                </a:solidFill>
              </a:rPr>
            </a:br>
            <a:r>
              <a:rPr lang="ru-RU" sz="2400" dirty="0" smtClean="0">
                <a:solidFill>
                  <a:srgbClr val="CC3399"/>
                </a:solidFill>
              </a:rPr>
              <a:t>Анна </a:t>
            </a:r>
            <a:br>
              <a:rPr lang="ru-RU" sz="2400" dirty="0" smtClean="0">
                <a:solidFill>
                  <a:srgbClr val="CC3399"/>
                </a:solidFill>
              </a:rPr>
            </a:br>
            <a:r>
              <a:rPr lang="ru-RU" sz="2400" dirty="0" smtClean="0">
                <a:solidFill>
                  <a:srgbClr val="CC3399"/>
                </a:solidFill>
              </a:rPr>
              <a:t>Андреевна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r>
              <a:rPr lang="ru-RU" sz="1800" dirty="0">
                <a:solidFill>
                  <a:srgbClr val="993366"/>
                </a:solidFill>
              </a:rPr>
              <a:t/>
            </a:r>
            <a:br>
              <a:rPr lang="ru-RU" sz="1800" dirty="0">
                <a:solidFill>
                  <a:srgbClr val="993366"/>
                </a:solidFill>
              </a:rPr>
            </a:b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endParaRPr lang="en-US" sz="2400" kern="1200" spc="300" dirty="0">
              <a:solidFill>
                <a:srgbClr val="9933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5DFB71-423A-43D5-BF49-EA8719DF6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14399" y="488340"/>
            <a:ext cx="3672115" cy="77440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1400" dirty="0"/>
              <a:t>Адъюнкт Военной академии воздушно-космической обороны </a:t>
            </a:r>
            <a:r>
              <a:rPr lang="ru-RU" sz="1400" dirty="0" smtClean="0"/>
              <a:t>Маршала </a:t>
            </a:r>
            <a:r>
              <a:rPr lang="ru-RU" sz="1400" dirty="0"/>
              <a:t>Советского Союза Г.К. Жукова</a:t>
            </a:r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r>
              <a:rPr lang="ru-RU" sz="1400" dirty="0" smtClean="0"/>
              <a:t>Автор </a:t>
            </a:r>
            <a:r>
              <a:rPr lang="ru-RU" sz="1400" b="1" dirty="0" smtClean="0"/>
              <a:t>Программы для ЭВМ</a:t>
            </a:r>
            <a:r>
              <a:rPr lang="ru-RU" sz="1400" b="1" dirty="0"/>
              <a:t> </a:t>
            </a:r>
            <a:r>
              <a:rPr lang="ru-RU" sz="1400" dirty="0" smtClean="0"/>
              <a:t>«Программа </a:t>
            </a:r>
            <a:r>
              <a:rPr lang="ru-RU" sz="1400" dirty="0"/>
              <a:t>формирования и расчёта параметров приёма-декодирования сигнально-кодовых конструкций беспроводного канала связи IEE </a:t>
            </a:r>
            <a:r>
              <a:rPr lang="ru-RU" sz="1400" dirty="0" smtClean="0"/>
              <a:t>802.11а».</a:t>
            </a:r>
            <a:endParaRPr lang="ru-RU" sz="1400" dirty="0" smtClean="0"/>
          </a:p>
          <a:p>
            <a:pPr marL="0" indent="0" algn="ctr">
              <a:buNone/>
            </a:pPr>
            <a:r>
              <a:rPr lang="ru-RU" sz="1400" dirty="0"/>
              <a:t>Программа предназначена для исследования мягкого декодирования внешнего кода сигнально-кодовой конструкции на основе Рида-Соломона(31,13)+ортогональный(32,5), базирующее на реализации одной попытки алгоритма минимального обобщённого расстояния (МОР), с использованием информации о коэффициентах правдоподобия (апостериорной вероятности</a:t>
            </a:r>
            <a:r>
              <a:rPr lang="ru-RU" sz="1400" dirty="0" smtClean="0"/>
              <a:t>)</a:t>
            </a:r>
          </a:p>
          <a:p>
            <a:pPr marL="0" indent="0" algn="ctr">
              <a:buNone/>
            </a:pPr>
            <a:r>
              <a:rPr lang="ru-RU" sz="1400" dirty="0" smtClean="0"/>
              <a:t>и </a:t>
            </a:r>
            <a:r>
              <a:rPr lang="ru-RU" sz="1400" b="1" dirty="0" smtClean="0"/>
              <a:t>полезной модели </a:t>
            </a:r>
            <a:r>
              <a:rPr lang="ru-RU" sz="1400" dirty="0" smtClean="0"/>
              <a:t>«Интегрированное устройство комплексного опознавания воздушных объектов»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993366"/>
                </a:solidFill>
              </a:rPr>
              <a:t>Каталог Тверских изобретений </a:t>
            </a:r>
          </a:p>
          <a:p>
            <a:pPr marL="0" indent="0" algn="ctr">
              <a:buNone/>
            </a:pPr>
            <a:endParaRPr lang="ru-RU" sz="1400" dirty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992" y="382950"/>
            <a:ext cx="1049913" cy="11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86" y="1652936"/>
            <a:ext cx="3251199" cy="433493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Управляющая кнопка: далее 4">
            <a:hlinkClick r:id="rId5" highlightClick="1"/>
          </p:cNvPr>
          <p:cNvSpPr/>
          <p:nvPr/>
        </p:nvSpPr>
        <p:spPr>
          <a:xfrm>
            <a:off x="3933370" y="5776687"/>
            <a:ext cx="348344" cy="3483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66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3D595-219B-4DCD-809C-A26D30DF3B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9773" y="475811"/>
            <a:ext cx="2651942" cy="878992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>
                <a:solidFill>
                  <a:srgbClr val="993366"/>
                </a:solidFill>
              </a:rPr>
              <a:t>Гусева 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r>
              <a:rPr lang="ru-RU" sz="2400" dirty="0" smtClean="0">
                <a:solidFill>
                  <a:srgbClr val="993366"/>
                </a:solidFill>
              </a:rPr>
              <a:t>Анна </a:t>
            </a:r>
            <a:r>
              <a:rPr lang="ru-RU" sz="2400" dirty="0">
                <a:solidFill>
                  <a:srgbClr val="993366"/>
                </a:solidFill>
              </a:rPr>
              <a:t>Михайловна</a:t>
            </a:r>
            <a:endParaRPr lang="en-US" sz="2400" kern="1200" spc="300" dirty="0">
              <a:solidFill>
                <a:srgbClr val="9933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5DFB71-423A-43D5-BF49-EA8719DF6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44048" y="1601131"/>
            <a:ext cx="3713438" cy="429351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1400" i="1" dirty="0" smtClean="0"/>
              <a:t>Кандидат </a:t>
            </a:r>
            <a:r>
              <a:rPr lang="ru-RU" sz="1400" i="1" dirty="0"/>
              <a:t>технических наук, доцент Тверского </a:t>
            </a:r>
            <a:r>
              <a:rPr lang="ru-RU" sz="1400" i="1" dirty="0" smtClean="0"/>
              <a:t>государственного технического университета</a:t>
            </a:r>
          </a:p>
          <a:p>
            <a:pPr marL="0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лабораторным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области исследования прочностных свойств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твёрдых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путём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к ним механических нагрузок, а именно к устройствам для измерения разрушающей нагрузки при испытании материалов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Каталог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Тверских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Изобретений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ряда программ для ЭВМ и баз данных.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1882" y="3648404"/>
            <a:ext cx="3611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</a:t>
            </a:r>
            <a:endParaRPr lang="ru-RU" sz="1600" dirty="0"/>
          </a:p>
        </p:txBody>
      </p:sp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B3AECA37-04AE-4DDA-8BD4-84613F53F1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048" y="352647"/>
            <a:ext cx="1125320" cy="1125320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rId4" highlightClick="1"/>
          </p:cNvPr>
          <p:cNvSpPr/>
          <p:nvPr/>
        </p:nvSpPr>
        <p:spPr>
          <a:xfrm>
            <a:off x="4125382" y="4702628"/>
            <a:ext cx="326333" cy="290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4" y="783769"/>
            <a:ext cx="3893599" cy="476794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2277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3D595-219B-4DCD-809C-A26D30DF3B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5164" y="606903"/>
            <a:ext cx="3109609" cy="878992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>
                <a:solidFill>
                  <a:srgbClr val="993366"/>
                </a:solidFill>
              </a:rPr>
              <a:t>Дунаева 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r>
              <a:rPr lang="ru-RU" sz="2400" dirty="0" smtClean="0">
                <a:solidFill>
                  <a:srgbClr val="993366"/>
                </a:solidFill>
              </a:rPr>
              <a:t>Галина </a:t>
            </a:r>
            <a:r>
              <a:rPr lang="ru-RU" sz="2400" dirty="0">
                <a:solidFill>
                  <a:srgbClr val="993366"/>
                </a:solidFill>
              </a:rPr>
              <a:t>Григорьевна 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endParaRPr lang="en-US" sz="2400" kern="1200" spc="300" dirty="0">
              <a:solidFill>
                <a:srgbClr val="9933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5DFB71-423A-43D5-BF49-EA8719DF6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780960" y="1594894"/>
            <a:ext cx="3669982" cy="81599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1400" i="1" dirty="0" smtClean="0"/>
              <a:t>Ассистент </a:t>
            </a:r>
            <a:r>
              <a:rPr lang="ru-RU" sz="1400" i="1" dirty="0"/>
              <a:t>кафедры физики конденсированного состояния Тверского государственного </a:t>
            </a:r>
            <a:r>
              <a:rPr lang="ru-RU" sz="1400" i="1" dirty="0" smtClean="0"/>
              <a:t>университета </a:t>
            </a:r>
          </a:p>
          <a:p>
            <a:pPr marL="0" indent="0" algn="ctr">
              <a:buNone/>
            </a:pPr>
            <a:r>
              <a:rPr lang="ru-RU" sz="1200" dirty="0" smtClean="0"/>
              <a:t>    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743675" y="2457106"/>
            <a:ext cx="370726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Автор заявки на </a:t>
            </a:r>
            <a:r>
              <a:rPr lang="ru-RU" sz="1400" dirty="0"/>
              <a:t>изобретение «Компактный реверсивный </a:t>
            </a:r>
            <a:r>
              <a:rPr lang="ru-RU" sz="1400" dirty="0" err="1" smtClean="0"/>
              <a:t>твёрдотельный</a:t>
            </a:r>
            <a:r>
              <a:rPr lang="ru-RU" sz="1400" dirty="0" smtClean="0"/>
              <a:t> </a:t>
            </a:r>
            <a:r>
              <a:rPr lang="ru-RU" sz="1400" dirty="0"/>
              <a:t>магнитный </a:t>
            </a:r>
            <a:endParaRPr lang="ru-RU" sz="1400" dirty="0" smtClean="0"/>
          </a:p>
          <a:p>
            <a:pPr algn="ctr"/>
            <a:r>
              <a:rPr lang="ru-RU" sz="1400" dirty="0" smtClean="0"/>
              <a:t>тепловой насос»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Формула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изобретения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dirty="0"/>
              <a:t>1. Магнитный </a:t>
            </a:r>
            <a:r>
              <a:rPr lang="ru-RU" sz="1400" dirty="0" err="1" smtClean="0"/>
              <a:t>твёрдотельный</a:t>
            </a:r>
            <a:r>
              <a:rPr lang="ru-RU" sz="1400" dirty="0" smtClean="0"/>
              <a:t> </a:t>
            </a:r>
            <a:r>
              <a:rPr lang="ru-RU" sz="1400" dirty="0"/>
              <a:t>реверсивный тепловой насос, работающий по каскадному циклу, отличающийся тем, что рабочие тела дополнительно исполняют роль лопастей, создающих поток теплопередающей жидкости</a:t>
            </a:r>
            <a:r>
              <a:rPr lang="ru-RU" sz="1400" dirty="0" smtClean="0"/>
              <a:t>.</a:t>
            </a:r>
            <a:endParaRPr lang="ru-RU" sz="1400" dirty="0"/>
          </a:p>
          <a:p>
            <a:pPr algn="ctr"/>
            <a:r>
              <a:rPr lang="ru-RU" sz="1400" dirty="0"/>
              <a:t>2. Магнитный твердотельный реверсивный тепловой насос по п. 1, отличающийся тем, что из конструкционной схемы исключена система прокачки теплоносителя.</a:t>
            </a:r>
            <a:endParaRPr lang="ru-RU" sz="1400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751" y="269442"/>
            <a:ext cx="1232338" cy="12323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6" y="674603"/>
            <a:ext cx="3806771" cy="519022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44139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3D595-219B-4DCD-809C-A26D30DF3B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56229" y="674603"/>
            <a:ext cx="3109609" cy="878992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>
                <a:solidFill>
                  <a:srgbClr val="993366"/>
                </a:solidFill>
              </a:rPr>
              <a:t>Иванова Александра Ивановна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endParaRPr lang="en-US" sz="2400" kern="1200" spc="300" dirty="0">
              <a:solidFill>
                <a:srgbClr val="9933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5DFB71-423A-43D5-BF49-EA8719DF6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26417" y="1694390"/>
            <a:ext cx="3669982" cy="81599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1400" i="1" dirty="0"/>
              <a:t>Доцент кафедры прикладной физики Тверского государственного </a:t>
            </a:r>
            <a:r>
              <a:rPr lang="ru-RU" sz="1400" i="1" dirty="0" smtClean="0"/>
              <a:t>университета </a:t>
            </a:r>
          </a:p>
          <a:p>
            <a:pPr marL="0" indent="0" algn="ctr">
              <a:buNone/>
            </a:pPr>
            <a:r>
              <a:rPr lang="ru-RU" sz="1200" dirty="0" smtClean="0"/>
              <a:t>    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98286" y="2524319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Автор ряда изобретений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Каталог Тверских Изобретений </a:t>
            </a:r>
            <a:endParaRPr lang="ru-RU" sz="1400" dirty="0" smtClean="0"/>
          </a:p>
          <a:p>
            <a:pPr algn="ctr"/>
            <a:r>
              <a:rPr lang="ru-RU" sz="1400" dirty="0" smtClean="0"/>
              <a:t>и </a:t>
            </a:r>
            <a:r>
              <a:rPr lang="ru-RU" sz="1400" b="1" dirty="0" smtClean="0">
                <a:solidFill>
                  <a:srgbClr val="993366"/>
                </a:solidFill>
              </a:rPr>
              <a:t>ноу-хау</a:t>
            </a:r>
            <a:r>
              <a:rPr lang="ru-RU" sz="1400" dirty="0" smtClean="0"/>
              <a:t>: Способ селективного травления граней </a:t>
            </a:r>
            <a:r>
              <a:rPr lang="en-US" sz="1400" dirty="0" smtClean="0"/>
              <a:t>{001}</a:t>
            </a:r>
            <a:r>
              <a:rPr lang="ru-RU" sz="1400" dirty="0" smtClean="0"/>
              <a:t> монокристаллов </a:t>
            </a:r>
            <a:r>
              <a:rPr lang="ru-RU" sz="1400" dirty="0" err="1" smtClean="0"/>
              <a:t>парателлурита</a:t>
            </a:r>
            <a:r>
              <a:rPr lang="ru-RU" sz="1400" dirty="0" smtClean="0"/>
              <a:t>; </a:t>
            </a:r>
          </a:p>
          <a:p>
            <a:pPr algn="ctr"/>
            <a:r>
              <a:rPr lang="ru-RU" sz="1400" dirty="0" smtClean="0"/>
              <a:t>Способ </a:t>
            </a:r>
            <a:r>
              <a:rPr lang="ru-RU" sz="1400" dirty="0"/>
              <a:t>селективного травления </a:t>
            </a:r>
            <a:r>
              <a:rPr lang="ru-RU" sz="1400" dirty="0" smtClean="0"/>
              <a:t>монокристаллов </a:t>
            </a:r>
            <a:r>
              <a:rPr lang="ru-RU" sz="1400" dirty="0" err="1" smtClean="0"/>
              <a:t>парателлурита</a:t>
            </a:r>
            <a:r>
              <a:rPr lang="ru-RU" sz="1400" dirty="0" smtClean="0"/>
              <a:t>;</a:t>
            </a:r>
          </a:p>
          <a:p>
            <a:pPr algn="ctr"/>
            <a:r>
              <a:rPr lang="ru-RU" sz="1400" dirty="0" smtClean="0"/>
              <a:t>Способ контрастирования образцов при активном </a:t>
            </a:r>
            <a:r>
              <a:rPr lang="ru-RU" sz="1400" dirty="0" err="1" smtClean="0"/>
              <a:t>тепловизионном</a:t>
            </a:r>
            <a:r>
              <a:rPr lang="ru-RU" sz="1400" dirty="0" smtClean="0"/>
              <a:t> контроле;  Способ визуализации магнитной доменной структуры микрообъектов в сканирующем электроном микроскопе с помощью </a:t>
            </a:r>
            <a:r>
              <a:rPr lang="ru-RU" sz="1400" dirty="0" err="1" smtClean="0"/>
              <a:t>ферромагнитного</a:t>
            </a:r>
            <a:r>
              <a:rPr lang="ru-RU" sz="1400" dirty="0" smtClean="0"/>
              <a:t> коллоида; Способ модифицирования поверхности монокристаллов германия магнитным полем.</a:t>
            </a:r>
          </a:p>
        </p:txBody>
      </p:sp>
      <p:sp>
        <p:nvSpPr>
          <p:cNvPr id="3" name="Управляющая кнопка: далее 2">
            <a:hlinkClick r:id="rId3" highlightClick="1"/>
          </p:cNvPr>
          <p:cNvSpPr/>
          <p:nvPr/>
        </p:nvSpPr>
        <p:spPr>
          <a:xfrm>
            <a:off x="4047353" y="2778628"/>
            <a:ext cx="232229" cy="2806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38" y="937426"/>
            <a:ext cx="3585888" cy="463825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75" y="321257"/>
            <a:ext cx="1232338" cy="12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0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3D595-219B-4DCD-809C-A26D30DF3B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8490" y="615775"/>
            <a:ext cx="2583544" cy="1051335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 err="1">
                <a:solidFill>
                  <a:srgbClr val="993366"/>
                </a:solidFill>
              </a:rPr>
              <a:t>Коричкина</a:t>
            </a:r>
            <a:r>
              <a:rPr lang="ru-RU" sz="2400" dirty="0">
                <a:solidFill>
                  <a:srgbClr val="993366"/>
                </a:solidFill>
              </a:rPr>
              <a:t> Любовь Никитична 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endParaRPr lang="en-US" sz="2400" kern="1200" spc="300" dirty="0">
              <a:solidFill>
                <a:srgbClr val="9933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5DFB71-423A-43D5-BF49-EA8719DF6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58948" y="1990087"/>
            <a:ext cx="3630550" cy="404785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1400" i="1" dirty="0" smtClean="0"/>
              <a:t>Профессор </a:t>
            </a:r>
            <a:r>
              <a:rPr lang="ru-RU" sz="1400" i="1" dirty="0"/>
              <a:t>кафедры Госпитальной терапии и профессиональных болезней, доктор медицинских наук, доцент Тверского государственного </a:t>
            </a:r>
            <a:r>
              <a:rPr lang="ru-RU" sz="1400" i="1" dirty="0" smtClean="0"/>
              <a:t>медицинского университета</a:t>
            </a:r>
            <a:endParaRPr lang="ru-RU" sz="1200" i="1" dirty="0"/>
          </a:p>
          <a:p>
            <a:pPr marL="0" indent="0" algn="ctr">
              <a:buNone/>
            </a:pPr>
            <a:r>
              <a:rPr lang="ru-RU" sz="1400" dirty="0" smtClean="0"/>
              <a:t>   </a:t>
            </a:r>
            <a:r>
              <a:rPr lang="ru-RU" sz="1400" dirty="0"/>
              <a:t> </a:t>
            </a:r>
          </a:p>
          <a:p>
            <a:pPr marL="0" indent="0" algn="ctr">
              <a:buNone/>
            </a:pPr>
            <a:r>
              <a:rPr lang="ru-RU" sz="1400" dirty="0" smtClean="0"/>
              <a:t>Изобретения относятся </a:t>
            </a:r>
            <a:r>
              <a:rPr lang="ru-RU" sz="1400" dirty="0"/>
              <a:t>к медицине, а именно к терапии, кардиологии, нефрологии, и </a:t>
            </a:r>
            <a:r>
              <a:rPr lang="ru-RU" sz="1400" dirty="0" smtClean="0"/>
              <a:t>могут </a:t>
            </a:r>
            <a:r>
              <a:rPr lang="ru-RU" sz="1400" dirty="0"/>
              <a:t>быть </a:t>
            </a:r>
            <a:r>
              <a:rPr lang="ru-RU" sz="1400" dirty="0" smtClean="0"/>
              <a:t>использованы </a:t>
            </a:r>
            <a:r>
              <a:rPr lang="ru-RU" sz="1400" dirty="0"/>
              <a:t>для дифференциальной диагностики артериальной гипертензии при хроническом </a:t>
            </a:r>
            <a:r>
              <a:rPr lang="ru-RU" sz="1400" dirty="0" err="1"/>
              <a:t>гломерулонефрите</a:t>
            </a:r>
            <a:r>
              <a:rPr lang="ru-RU" sz="1400" dirty="0"/>
              <a:t> и </a:t>
            </a:r>
            <a:r>
              <a:rPr lang="ru-RU" sz="1400" dirty="0" err="1"/>
              <a:t>эссенциальной</a:t>
            </a:r>
            <a:r>
              <a:rPr lang="ru-RU" sz="1400" dirty="0"/>
              <a:t> артериальной гипертонии III стадии, </a:t>
            </a:r>
            <a:r>
              <a:rPr lang="ru-RU" sz="1400" dirty="0" smtClean="0"/>
              <a:t>осложнённой </a:t>
            </a:r>
            <a:r>
              <a:rPr lang="ru-RU" sz="1400" dirty="0"/>
              <a:t>хронической болезнью </a:t>
            </a:r>
            <a:r>
              <a:rPr lang="ru-RU" sz="1400" dirty="0" smtClean="0"/>
              <a:t>почек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Каталог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Тверских Изобретений </a:t>
            </a:r>
          </a:p>
          <a:p>
            <a:pPr marL="0" indent="0" algn="ctr">
              <a:buNone/>
            </a:pP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61690" y="4296229"/>
            <a:ext cx="3563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ru-RU" sz="1200" i="1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948" y="402919"/>
            <a:ext cx="1199893" cy="1162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97" y="740228"/>
            <a:ext cx="3586160" cy="499386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Управляющая кнопка: далее 9">
            <a:hlinkClick r:id="rId5" highlightClick="1"/>
          </p:cNvPr>
          <p:cNvSpPr/>
          <p:nvPr/>
        </p:nvSpPr>
        <p:spPr>
          <a:xfrm>
            <a:off x="4237183" y="5428343"/>
            <a:ext cx="352315" cy="305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8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3D595-219B-4DCD-809C-A26D30DF3B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64421" y="827759"/>
            <a:ext cx="3109609" cy="878992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 err="1">
                <a:solidFill>
                  <a:srgbClr val="993366"/>
                </a:solidFill>
              </a:rPr>
              <a:t>Поселюгина</a:t>
            </a:r>
            <a:r>
              <a:rPr lang="ru-RU" sz="2400" dirty="0">
                <a:solidFill>
                  <a:srgbClr val="993366"/>
                </a:solidFill>
              </a:rPr>
              <a:t> Ольга </a:t>
            </a:r>
            <a:r>
              <a:rPr lang="ru-RU" sz="2400" dirty="0" smtClean="0">
                <a:solidFill>
                  <a:srgbClr val="993366"/>
                </a:solidFill>
              </a:rPr>
              <a:t/>
            </a:r>
            <a:br>
              <a:rPr lang="ru-RU" sz="2400" dirty="0" smtClean="0">
                <a:solidFill>
                  <a:srgbClr val="993366"/>
                </a:solidFill>
              </a:rPr>
            </a:br>
            <a:r>
              <a:rPr lang="ru-RU" sz="2400" dirty="0" smtClean="0">
                <a:solidFill>
                  <a:srgbClr val="993366"/>
                </a:solidFill>
              </a:rPr>
              <a:t>Борисовна </a:t>
            </a:r>
            <a:br>
              <a:rPr lang="ru-RU" sz="2400" dirty="0" smtClean="0">
                <a:solidFill>
                  <a:srgbClr val="993366"/>
                </a:solidFill>
              </a:rPr>
            </a:br>
            <a:endParaRPr lang="en-US" sz="2400" kern="1200" spc="300" dirty="0">
              <a:solidFill>
                <a:srgbClr val="99336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5DFB71-423A-43D5-BF49-EA8719DF6F6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17025" y="1886659"/>
            <a:ext cx="3611431" cy="402065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1400" i="1" dirty="0" smtClean="0"/>
              <a:t>Профессор </a:t>
            </a:r>
            <a:r>
              <a:rPr lang="ru-RU" sz="1400" i="1" dirty="0"/>
              <a:t>кафедры Госпитальной терапии и профессиональных болезней, доктор медицинских наук, доцент Тверского </a:t>
            </a:r>
            <a:r>
              <a:rPr lang="ru-RU" sz="1400" i="1" dirty="0" smtClean="0"/>
              <a:t>государственного </a:t>
            </a:r>
            <a:r>
              <a:rPr lang="ru-RU" sz="1400" i="1" dirty="0"/>
              <a:t>медицинского </a:t>
            </a:r>
            <a:r>
              <a:rPr lang="ru-RU" sz="1400" i="1" dirty="0" smtClean="0"/>
              <a:t>университета</a:t>
            </a:r>
            <a:endParaRPr lang="en-US" sz="1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25" y="566700"/>
            <a:ext cx="1176630" cy="1140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29" y="3018972"/>
            <a:ext cx="367211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  </a:t>
            </a:r>
            <a:r>
              <a:rPr lang="ru-RU" sz="1400" dirty="0"/>
              <a:t>Изобретения относятся к медицине, а именно к терапии, кардиологии, нефрологии, и могут быть использованы для дифференциальной диагностики артериальной гипертензии при хроническом </a:t>
            </a:r>
            <a:r>
              <a:rPr lang="ru-RU" sz="1400" dirty="0" err="1"/>
              <a:t>гломерулонефрите</a:t>
            </a:r>
            <a:r>
              <a:rPr lang="ru-RU" sz="1400" dirty="0"/>
              <a:t> и </a:t>
            </a:r>
            <a:r>
              <a:rPr lang="ru-RU" sz="1400" dirty="0" err="1"/>
              <a:t>эссенциальной</a:t>
            </a:r>
            <a:r>
              <a:rPr lang="ru-RU" sz="1400" dirty="0"/>
              <a:t> артериальной гипертонии III стадии, </a:t>
            </a:r>
            <a:r>
              <a:rPr lang="ru-RU" sz="1400" dirty="0" smtClean="0"/>
              <a:t>осложнённой </a:t>
            </a:r>
            <a:r>
              <a:rPr lang="ru-RU" sz="1400" dirty="0"/>
              <a:t>хронической болезнью почек</a:t>
            </a:r>
          </a:p>
          <a:p>
            <a:r>
              <a:rPr lang="ru-RU" sz="1400" dirty="0"/>
              <a:t> </a:t>
            </a:r>
          </a:p>
          <a:p>
            <a:r>
              <a:rPr lang="ru-RU" sz="1600" dirty="0"/>
              <a:t> 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Каталог Тверских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Изобретений  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30" y="924525"/>
            <a:ext cx="3733899" cy="451833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Управляющая кнопка: далее 8">
            <a:hlinkClick r:id="rId5" highlightClick="1"/>
          </p:cNvPr>
          <p:cNvSpPr/>
          <p:nvPr/>
        </p:nvSpPr>
        <p:spPr>
          <a:xfrm>
            <a:off x="4066768" y="5190549"/>
            <a:ext cx="345575" cy="35981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07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4257</TotalTime>
  <Words>917</Words>
  <Application>Microsoft Office PowerPoint</Application>
  <PresentationFormat>Экран (4:3)</PresentationFormat>
  <Paragraphs>114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Times New Roman</vt:lpstr>
      <vt:lpstr>Trebuchet MS</vt:lpstr>
      <vt:lpstr>Wingdings</vt:lpstr>
      <vt:lpstr>Wingdings 2</vt:lpstr>
      <vt:lpstr>Изящная</vt:lpstr>
      <vt:lpstr>Презентация PowerPoint</vt:lpstr>
      <vt:lpstr>Презентация PowerPoint</vt:lpstr>
      <vt:lpstr>Верпатова Оксана Юрьевна</vt:lpstr>
      <vt:lpstr>   Георгиевская  Анна  Андреевна   </vt:lpstr>
      <vt:lpstr>Гусева  Анна Михайловна</vt:lpstr>
      <vt:lpstr>Дунаева  Галина Григорьевна  </vt:lpstr>
      <vt:lpstr>Иванова Александра Ивановна </vt:lpstr>
      <vt:lpstr>Коричкина Любовь Никитична  </vt:lpstr>
      <vt:lpstr>Поселюгина Ольга  Борисовна  </vt:lpstr>
      <vt:lpstr>Семенова  Елена Михайловна  </vt:lpstr>
      <vt:lpstr> Симонова Елена Валерьевна </vt:lpstr>
      <vt:lpstr> Толкачева Людмила Николаевна</vt:lpstr>
      <vt:lpstr> Хижняк Светлана Дмитриевна  </vt:lpstr>
      <vt:lpstr> Червинец Юлия Вячеславовна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Ndthcbrt</dc:title>
  <dc:creator>pto</dc:creator>
  <cp:lastModifiedBy>pto</cp:lastModifiedBy>
  <cp:revision>1563</cp:revision>
  <dcterms:created xsi:type="dcterms:W3CDTF">2012-07-30T23:42:41Z</dcterms:created>
  <dcterms:modified xsi:type="dcterms:W3CDTF">2024-03-20T12:12:39Z</dcterms:modified>
</cp:coreProperties>
</file>